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530" r:id="rId1"/>
  </p:sldMasterIdLst>
  <p:notesMasterIdLst>
    <p:notesMasterId r:id="rId21"/>
  </p:notesMasterIdLst>
  <p:handoutMasterIdLst>
    <p:handoutMasterId r:id="rId22"/>
  </p:handoutMasterIdLst>
  <p:sldIdLst>
    <p:sldId id="329" r:id="rId2"/>
    <p:sldId id="437" r:id="rId3"/>
    <p:sldId id="455" r:id="rId4"/>
    <p:sldId id="438" r:id="rId5"/>
    <p:sldId id="439" r:id="rId6"/>
    <p:sldId id="440" r:id="rId7"/>
    <p:sldId id="441" r:id="rId8"/>
    <p:sldId id="442" r:id="rId9"/>
    <p:sldId id="443" r:id="rId10"/>
    <p:sldId id="444" r:id="rId11"/>
    <p:sldId id="445" r:id="rId12"/>
    <p:sldId id="446" r:id="rId13"/>
    <p:sldId id="447" r:id="rId14"/>
    <p:sldId id="448" r:id="rId15"/>
    <p:sldId id="456" r:id="rId16"/>
    <p:sldId id="449" r:id="rId17"/>
    <p:sldId id="450" r:id="rId18"/>
    <p:sldId id="451" r:id="rId19"/>
    <p:sldId id="452" r:id="rId20"/>
  </p:sldIdLst>
  <p:sldSz cx="9144000" cy="6858000" type="screen4x3"/>
  <p:notesSz cx="6807200" cy="9939338"/>
  <p:embeddedFontLst>
    <p:embeddedFont>
      <p:font typeface="Times" panose="02020603050405020304" pitchFamily="18" charset="0"/>
      <p:regular r:id="rId23"/>
      <p:bold r:id="rId24"/>
      <p:italic r:id="rId25"/>
      <p:boldItalic r:id="rId26"/>
    </p:embeddedFont>
    <p:embeddedFont>
      <p:font typeface="HGP創英角ｺﾞｼｯｸUB" panose="020B0900000000000000" pitchFamily="50" charset="-128"/>
      <p:regular r:id="rId27"/>
    </p:embeddedFont>
    <p:embeddedFont>
      <p:font typeface="Calibri" panose="020F0502020204030204" pitchFamily="34" charset="0"/>
      <p:regular r:id="rId28"/>
      <p:bold r:id="rId29"/>
      <p:italic r:id="rId30"/>
      <p:boldItalic r:id="rId31"/>
    </p:embeddedFont>
    <p:embeddedFont>
      <p:font typeface="HGPｺﾞｼｯｸE" panose="020B0900000000000000" pitchFamily="50" charset="-128"/>
      <p:regular r:id="rId32"/>
    </p:embeddedFont>
  </p:embeddedFontLst>
  <p:defaultTextStyle>
    <a:defPPr>
      <a:defRPr lang="ja-JP"/>
    </a:defPPr>
    <a:lvl1pPr algn="l" rtl="0" eaLnBrk="0" fontAlgn="base" hangingPunct="0">
      <a:spcBef>
        <a:spcPct val="0"/>
      </a:spcBef>
      <a:spcAft>
        <a:spcPct val="0"/>
      </a:spcAft>
      <a:defRPr kumimoji="1"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umimoji="1"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umimoji="1"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umimoji="1"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umimoji="1"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90FEB"/>
    <a:srgbClr val="996633"/>
    <a:srgbClr val="FFFF99"/>
    <a:srgbClr val="CCFFFF"/>
    <a:srgbClr val="FFFFCC"/>
    <a:srgbClr val="00A44A"/>
    <a:srgbClr val="0066FF"/>
    <a:srgbClr val="21C5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9" autoAdjust="0"/>
    <p:restoredTop sz="95481" autoAdjust="0"/>
  </p:normalViewPr>
  <p:slideViewPr>
    <p:cSldViewPr snapToObjects="1" showGuides="1">
      <p:cViewPr varScale="1">
        <p:scale>
          <a:sx n="91" d="100"/>
          <a:sy n="91" d="100"/>
        </p:scale>
        <p:origin x="84" y="366"/>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notesViewPr>
    <p:cSldViewPr snapToGrid="0" showGuides="1">
      <p:cViewPr varScale="1">
        <p:scale>
          <a:sx n="70" d="100"/>
          <a:sy n="70" d="100"/>
        </p:scale>
        <p:origin x="-2970" y="-120"/>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1" y="0"/>
            <a:ext cx="2949575" cy="498475"/>
          </a:xfrm>
          <a:prstGeom prst="rect">
            <a:avLst/>
          </a:prstGeom>
          <a:noFill/>
          <a:ln>
            <a:noFill/>
          </a:ln>
          <a:effectLst/>
          <a:extLst/>
        </p:spPr>
        <p:txBody>
          <a:bodyPr vert="horz" wrap="square" lIns="91539" tIns="45770" rIns="91539" bIns="45770" numCol="1" anchor="t" anchorCtr="0" compatLnSpc="1">
            <a:prstTxWarp prst="textNoShape">
              <a:avLst/>
            </a:prstTxWarp>
          </a:bodyPr>
          <a:lstStyle>
            <a:lvl1pPr algn="l" defTabSz="915530" eaLnBrk="0" hangingPunct="0">
              <a:defRPr kumimoji="0" sz="1200">
                <a:latin typeface="Arial" charset="0"/>
                <a:ea typeface="ＭＳ Ｐゴシック" pitchFamily="50" charset="-128"/>
                <a:cs typeface="+mn-cs"/>
              </a:defRPr>
            </a:lvl1pPr>
          </a:lstStyle>
          <a:p>
            <a:pPr>
              <a:defRPr/>
            </a:pPr>
            <a:endParaRPr lang="en-US" altLang="ja-JP"/>
          </a:p>
        </p:txBody>
      </p:sp>
      <p:sp>
        <p:nvSpPr>
          <p:cNvPr id="107523" name="Rectangle 3"/>
          <p:cNvSpPr>
            <a:spLocks noGrp="1" noChangeArrowheads="1"/>
          </p:cNvSpPr>
          <p:nvPr>
            <p:ph type="dt" sz="quarter" idx="1"/>
          </p:nvPr>
        </p:nvSpPr>
        <p:spPr bwMode="auto">
          <a:xfrm>
            <a:off x="3856039" y="0"/>
            <a:ext cx="2949575" cy="498475"/>
          </a:xfrm>
          <a:prstGeom prst="rect">
            <a:avLst/>
          </a:prstGeom>
          <a:noFill/>
          <a:ln>
            <a:noFill/>
          </a:ln>
          <a:effectLst/>
          <a:extLst/>
        </p:spPr>
        <p:txBody>
          <a:bodyPr vert="horz" wrap="square" lIns="91539" tIns="45770" rIns="91539" bIns="45770" numCol="1" anchor="t" anchorCtr="0" compatLnSpc="1">
            <a:prstTxWarp prst="textNoShape">
              <a:avLst/>
            </a:prstTxWarp>
          </a:bodyPr>
          <a:lstStyle>
            <a:lvl1pPr algn="r" defTabSz="915530" eaLnBrk="0" hangingPunct="0">
              <a:defRPr kumimoji="0" sz="1200">
                <a:latin typeface="Arial" charset="0"/>
                <a:ea typeface="ＭＳ Ｐゴシック" pitchFamily="50" charset="-128"/>
                <a:cs typeface="+mn-cs"/>
              </a:defRPr>
            </a:lvl1pPr>
          </a:lstStyle>
          <a:p>
            <a:pPr>
              <a:defRPr/>
            </a:pPr>
            <a:endParaRPr lang="en-US" altLang="ja-JP"/>
          </a:p>
        </p:txBody>
      </p:sp>
      <p:sp>
        <p:nvSpPr>
          <p:cNvPr id="107524" name="Rectangle 4"/>
          <p:cNvSpPr>
            <a:spLocks noGrp="1" noChangeArrowheads="1"/>
          </p:cNvSpPr>
          <p:nvPr>
            <p:ph type="ftr" sz="quarter" idx="2"/>
          </p:nvPr>
        </p:nvSpPr>
        <p:spPr bwMode="auto">
          <a:xfrm>
            <a:off x="1" y="9439276"/>
            <a:ext cx="2949575" cy="498475"/>
          </a:xfrm>
          <a:prstGeom prst="rect">
            <a:avLst/>
          </a:prstGeom>
          <a:noFill/>
          <a:ln>
            <a:noFill/>
          </a:ln>
          <a:effectLst/>
          <a:extLst/>
        </p:spPr>
        <p:txBody>
          <a:bodyPr vert="horz" wrap="square" lIns="91539" tIns="45770" rIns="91539" bIns="45770" numCol="1" anchor="b" anchorCtr="0" compatLnSpc="1">
            <a:prstTxWarp prst="textNoShape">
              <a:avLst/>
            </a:prstTxWarp>
          </a:bodyPr>
          <a:lstStyle>
            <a:lvl1pPr algn="l" defTabSz="915530" eaLnBrk="0" hangingPunct="0">
              <a:defRPr kumimoji="0" sz="1200">
                <a:latin typeface="Arial" charset="0"/>
                <a:ea typeface="ＭＳ Ｐゴシック" pitchFamily="50" charset="-128"/>
                <a:cs typeface="+mn-cs"/>
              </a:defRPr>
            </a:lvl1pPr>
          </a:lstStyle>
          <a:p>
            <a:pPr>
              <a:defRPr/>
            </a:pPr>
            <a:endParaRPr lang="en-US" altLang="ja-JP"/>
          </a:p>
        </p:txBody>
      </p:sp>
      <p:sp>
        <p:nvSpPr>
          <p:cNvPr id="107525" name="Rectangle 5"/>
          <p:cNvSpPr>
            <a:spLocks noGrp="1" noChangeArrowheads="1"/>
          </p:cNvSpPr>
          <p:nvPr>
            <p:ph type="sldNum" sz="quarter" idx="3"/>
          </p:nvPr>
        </p:nvSpPr>
        <p:spPr bwMode="auto">
          <a:xfrm>
            <a:off x="3856039" y="9439276"/>
            <a:ext cx="2949575" cy="498475"/>
          </a:xfrm>
          <a:prstGeom prst="rect">
            <a:avLst/>
          </a:prstGeom>
          <a:noFill/>
          <a:ln>
            <a:noFill/>
          </a:ln>
          <a:effectLst/>
          <a:extLst/>
        </p:spPr>
        <p:txBody>
          <a:bodyPr vert="horz" wrap="square" lIns="91539" tIns="45770" rIns="91539" bIns="45770" numCol="1" anchor="b" anchorCtr="0" compatLnSpc="1">
            <a:prstTxWarp prst="textNoShape">
              <a:avLst/>
            </a:prstTxWarp>
          </a:bodyPr>
          <a:lstStyle>
            <a:lvl1pPr algn="r">
              <a:defRPr kumimoji="0" sz="1200"/>
            </a:lvl1pPr>
          </a:lstStyle>
          <a:p>
            <a:fld id="{CDA25B23-0EBC-8B41-B3E8-B5586D2B5E84}" type="slidenum">
              <a:rPr lang="en-US" altLang="ja-JP"/>
              <a:pPr/>
              <a:t>‹#›</a:t>
            </a:fld>
            <a:endParaRPr lang="en-US" altLang="ja-JP"/>
          </a:p>
        </p:txBody>
      </p:sp>
    </p:spTree>
    <p:extLst>
      <p:ext uri="{BB962C8B-B14F-4D97-AF65-F5344CB8AC3E}">
        <p14:creationId xmlns:p14="http://schemas.microsoft.com/office/powerpoint/2010/main" val="205039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0"/>
            <a:ext cx="2949575" cy="496888"/>
          </a:xfrm>
          <a:prstGeom prst="rect">
            <a:avLst/>
          </a:prstGeom>
          <a:noFill/>
          <a:ln>
            <a:noFill/>
          </a:ln>
          <a:effectLst/>
          <a:extLst/>
        </p:spPr>
        <p:txBody>
          <a:bodyPr vert="horz" wrap="square" lIns="88326" tIns="44162" rIns="88326" bIns="44162" numCol="1" anchor="t" anchorCtr="0" compatLnSpc="1">
            <a:prstTxWarp prst="textNoShape">
              <a:avLst/>
            </a:prstTxWarp>
          </a:bodyPr>
          <a:lstStyle>
            <a:lvl1pPr algn="l" eaLnBrk="1" hangingPunct="1">
              <a:defRPr sz="1200">
                <a:latin typeface="Arial" charset="0"/>
                <a:ea typeface="ＭＳ Ｐゴシック" pitchFamily="50" charset="-128"/>
                <a:cs typeface="+mn-cs"/>
              </a:defRPr>
            </a:lvl1pPr>
          </a:lstStyle>
          <a:p>
            <a:pPr>
              <a:defRPr/>
            </a:pPr>
            <a:endParaRPr lang="en-US" altLang="ja-JP"/>
          </a:p>
        </p:txBody>
      </p:sp>
      <p:sp>
        <p:nvSpPr>
          <p:cNvPr id="2051" name="Rectangle 3"/>
          <p:cNvSpPr>
            <a:spLocks noGrp="1" noChangeArrowheads="1"/>
          </p:cNvSpPr>
          <p:nvPr>
            <p:ph type="dt" idx="1"/>
          </p:nvPr>
        </p:nvSpPr>
        <p:spPr bwMode="auto">
          <a:xfrm>
            <a:off x="3856039" y="0"/>
            <a:ext cx="2949575" cy="496888"/>
          </a:xfrm>
          <a:prstGeom prst="rect">
            <a:avLst/>
          </a:prstGeom>
          <a:noFill/>
          <a:ln>
            <a:noFill/>
          </a:ln>
          <a:effectLst/>
          <a:extLst/>
        </p:spPr>
        <p:txBody>
          <a:bodyPr vert="horz" wrap="square" lIns="88326" tIns="44162" rIns="88326" bIns="44162" numCol="1" anchor="t" anchorCtr="0" compatLnSpc="1">
            <a:prstTxWarp prst="textNoShape">
              <a:avLst/>
            </a:prstTxWarp>
          </a:bodyPr>
          <a:lstStyle>
            <a:lvl1pPr algn="r" eaLnBrk="1" hangingPunct="1">
              <a:defRPr sz="1200">
                <a:latin typeface="Arial" charset="0"/>
                <a:ea typeface="ＭＳ Ｐゴシック" pitchFamily="50" charset="-128"/>
                <a:cs typeface="+mn-cs"/>
              </a:defRPr>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3" name="Rectangle 5"/>
          <p:cNvSpPr>
            <a:spLocks noGrp="1" noChangeArrowheads="1"/>
          </p:cNvSpPr>
          <p:nvPr>
            <p:ph type="body" sz="quarter" idx="3"/>
          </p:nvPr>
        </p:nvSpPr>
        <p:spPr bwMode="auto">
          <a:xfrm>
            <a:off x="681038" y="4721226"/>
            <a:ext cx="5445125" cy="4471988"/>
          </a:xfrm>
          <a:prstGeom prst="rect">
            <a:avLst/>
          </a:prstGeom>
          <a:noFill/>
          <a:ln>
            <a:noFill/>
          </a:ln>
          <a:effectLst/>
          <a:extLst/>
        </p:spPr>
        <p:txBody>
          <a:bodyPr vert="horz" wrap="square" lIns="88326" tIns="44162" rIns="88326" bIns="44162"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54" name="Rectangle 6"/>
          <p:cNvSpPr>
            <a:spLocks noGrp="1" noChangeArrowheads="1"/>
          </p:cNvSpPr>
          <p:nvPr>
            <p:ph type="ftr" sz="quarter" idx="4"/>
          </p:nvPr>
        </p:nvSpPr>
        <p:spPr bwMode="auto">
          <a:xfrm>
            <a:off x="1" y="9440863"/>
            <a:ext cx="2949575" cy="496887"/>
          </a:xfrm>
          <a:prstGeom prst="rect">
            <a:avLst/>
          </a:prstGeom>
          <a:noFill/>
          <a:ln>
            <a:noFill/>
          </a:ln>
          <a:effectLst/>
          <a:extLst/>
        </p:spPr>
        <p:txBody>
          <a:bodyPr vert="horz" wrap="square" lIns="88326" tIns="44162" rIns="88326" bIns="44162" numCol="1" anchor="b" anchorCtr="0" compatLnSpc="1">
            <a:prstTxWarp prst="textNoShape">
              <a:avLst/>
            </a:prstTxWarp>
          </a:bodyPr>
          <a:lstStyle>
            <a:lvl1pPr algn="l" eaLnBrk="1" hangingPunct="1">
              <a:defRPr sz="1200">
                <a:latin typeface="Arial" charset="0"/>
                <a:ea typeface="ＭＳ Ｐゴシック" pitchFamily="50" charset="-128"/>
                <a:cs typeface="+mn-cs"/>
              </a:defRPr>
            </a:lvl1pPr>
          </a:lstStyle>
          <a:p>
            <a:pPr>
              <a:defRPr/>
            </a:pPr>
            <a:endParaRPr lang="en-US" altLang="ja-JP"/>
          </a:p>
        </p:txBody>
      </p:sp>
      <p:sp>
        <p:nvSpPr>
          <p:cNvPr id="2055" name="Rectangle 7"/>
          <p:cNvSpPr>
            <a:spLocks noGrp="1" noChangeArrowheads="1"/>
          </p:cNvSpPr>
          <p:nvPr>
            <p:ph type="sldNum" sz="quarter" idx="5"/>
          </p:nvPr>
        </p:nvSpPr>
        <p:spPr bwMode="auto">
          <a:xfrm>
            <a:off x="3856039" y="9440863"/>
            <a:ext cx="2949575" cy="496887"/>
          </a:xfrm>
          <a:prstGeom prst="rect">
            <a:avLst/>
          </a:prstGeom>
          <a:noFill/>
          <a:ln>
            <a:noFill/>
          </a:ln>
          <a:effectLst/>
          <a:extLst/>
        </p:spPr>
        <p:txBody>
          <a:bodyPr vert="horz" wrap="square" lIns="88326" tIns="44162" rIns="88326" bIns="44162" numCol="1" anchor="b" anchorCtr="0" compatLnSpc="1">
            <a:prstTxWarp prst="textNoShape">
              <a:avLst/>
            </a:prstTxWarp>
          </a:bodyPr>
          <a:lstStyle>
            <a:lvl1pPr algn="r" eaLnBrk="1" hangingPunct="1">
              <a:defRPr sz="1200"/>
            </a:lvl1pPr>
          </a:lstStyle>
          <a:p>
            <a:fld id="{C6D6549C-A841-E640-93AB-53D1643CFE78}" type="slidenum">
              <a:rPr lang="en-US" altLang="ja-JP"/>
              <a:pPr/>
              <a:t>‹#›</a:t>
            </a:fld>
            <a:endParaRPr lang="en-US" altLang="ja-JP"/>
          </a:p>
        </p:txBody>
      </p:sp>
    </p:spTree>
    <p:extLst>
      <p:ext uri="{BB962C8B-B14F-4D97-AF65-F5344CB8AC3E}">
        <p14:creationId xmlns:p14="http://schemas.microsoft.com/office/powerpoint/2010/main" val="12740927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ja-JP" altLang="en-US">
              <a:ea typeface="ＭＳ Ｐ明朝" charset="0"/>
            </a:endParaRPr>
          </a:p>
        </p:txBody>
      </p:sp>
      <p:sp>
        <p:nvSpPr>
          <p:cNvPr id="15364" name="スライド番号プレースホルダー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ＭＳ Ｐゴシック" charset="0"/>
                <a:cs typeface="ＭＳ Ｐゴシック" charset="0"/>
              </a:defRPr>
            </a:lvl1pPr>
            <a:lvl2pPr marL="742885" indent="-285725">
              <a:defRPr kumimoji="1" sz="2400">
                <a:solidFill>
                  <a:schemeClr val="tx1"/>
                </a:solidFill>
                <a:latin typeface="Arial" charset="0"/>
                <a:ea typeface="ＭＳ Ｐゴシック" charset="0"/>
              </a:defRPr>
            </a:lvl2pPr>
            <a:lvl3pPr marL="1142901" indent="-228580">
              <a:defRPr kumimoji="1" sz="2400">
                <a:solidFill>
                  <a:schemeClr val="tx1"/>
                </a:solidFill>
                <a:latin typeface="Arial" charset="0"/>
                <a:ea typeface="ＭＳ Ｐゴシック" charset="0"/>
              </a:defRPr>
            </a:lvl3pPr>
            <a:lvl4pPr marL="1600062" indent="-228580">
              <a:defRPr kumimoji="1" sz="2400">
                <a:solidFill>
                  <a:schemeClr val="tx1"/>
                </a:solidFill>
                <a:latin typeface="Arial" charset="0"/>
                <a:ea typeface="ＭＳ Ｐゴシック" charset="0"/>
              </a:defRPr>
            </a:lvl4pPr>
            <a:lvl5pPr marL="2057222" indent="-228580">
              <a:defRPr kumimoji="1" sz="2400">
                <a:solidFill>
                  <a:schemeClr val="tx1"/>
                </a:solidFill>
                <a:latin typeface="Arial" charset="0"/>
                <a:ea typeface="ＭＳ Ｐゴシック" charset="0"/>
              </a:defRPr>
            </a:lvl5pPr>
            <a:lvl6pPr marL="2514382" indent="-228580" eaLnBrk="0" fontAlgn="base" hangingPunct="0">
              <a:spcBef>
                <a:spcPct val="0"/>
              </a:spcBef>
              <a:spcAft>
                <a:spcPct val="0"/>
              </a:spcAft>
              <a:defRPr kumimoji="1" sz="2400">
                <a:solidFill>
                  <a:schemeClr val="tx1"/>
                </a:solidFill>
                <a:latin typeface="Arial" charset="0"/>
                <a:ea typeface="ＭＳ Ｐゴシック" charset="0"/>
              </a:defRPr>
            </a:lvl6pPr>
            <a:lvl7pPr marL="2971543" indent="-228580" eaLnBrk="0" fontAlgn="base" hangingPunct="0">
              <a:spcBef>
                <a:spcPct val="0"/>
              </a:spcBef>
              <a:spcAft>
                <a:spcPct val="0"/>
              </a:spcAft>
              <a:defRPr kumimoji="1" sz="2400">
                <a:solidFill>
                  <a:schemeClr val="tx1"/>
                </a:solidFill>
                <a:latin typeface="Arial" charset="0"/>
                <a:ea typeface="ＭＳ Ｐゴシック" charset="0"/>
              </a:defRPr>
            </a:lvl7pPr>
            <a:lvl8pPr marL="3428703" indent="-228580" eaLnBrk="0" fontAlgn="base" hangingPunct="0">
              <a:spcBef>
                <a:spcPct val="0"/>
              </a:spcBef>
              <a:spcAft>
                <a:spcPct val="0"/>
              </a:spcAft>
              <a:defRPr kumimoji="1" sz="2400">
                <a:solidFill>
                  <a:schemeClr val="tx1"/>
                </a:solidFill>
                <a:latin typeface="Arial" charset="0"/>
                <a:ea typeface="ＭＳ Ｐゴシック" charset="0"/>
              </a:defRPr>
            </a:lvl8pPr>
            <a:lvl9pPr marL="3885864" indent="-228580" eaLnBrk="0" fontAlgn="base" hangingPunct="0">
              <a:spcBef>
                <a:spcPct val="0"/>
              </a:spcBef>
              <a:spcAft>
                <a:spcPct val="0"/>
              </a:spcAft>
              <a:defRPr kumimoji="1" sz="2400">
                <a:solidFill>
                  <a:schemeClr val="tx1"/>
                </a:solidFill>
                <a:latin typeface="Arial" charset="0"/>
                <a:ea typeface="ＭＳ Ｐゴシック" charset="0"/>
              </a:defRPr>
            </a:lvl9pPr>
          </a:lstStyle>
          <a:p>
            <a:fld id="{A04C2E40-071F-DD4B-A6A2-24398EBB9891}" type="slidenum">
              <a:rPr lang="en-US" altLang="ja-JP" sz="1200"/>
              <a:pPr/>
              <a:t>1</a:t>
            </a:fld>
            <a:endParaRPr lang="en-US" altLang="ja-JP" sz="1200"/>
          </a:p>
        </p:txBody>
      </p:sp>
    </p:spTree>
    <p:extLst>
      <p:ext uri="{BB962C8B-B14F-4D97-AF65-F5344CB8AC3E}">
        <p14:creationId xmlns:p14="http://schemas.microsoft.com/office/powerpoint/2010/main" val="2156665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p:cNvSpPr>
            <a:spLocks noGrp="1" noRot="1" noChangeAspect="1" noTextEdit="1"/>
          </p:cNvSpPr>
          <p:nvPr>
            <p:ph type="sldImg"/>
          </p:nvPr>
        </p:nvSpPr>
        <p:spPr>
          <a:ln/>
        </p:spPr>
      </p:sp>
      <p:sp>
        <p:nvSpPr>
          <p:cNvPr id="2150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150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E513717-01A8-46C2-A316-A95D82092707}" type="slidenum">
              <a:rPr lang="en-US" altLang="ja-JP" sz="1200"/>
              <a:pPr/>
              <a:t>2</a:t>
            </a:fld>
            <a:endParaRPr lang="en-US" altLang="ja-JP" sz="1200"/>
          </a:p>
        </p:txBody>
      </p:sp>
    </p:spTree>
    <p:extLst>
      <p:ext uri="{BB962C8B-B14F-4D97-AF65-F5344CB8AC3E}">
        <p14:creationId xmlns:p14="http://schemas.microsoft.com/office/powerpoint/2010/main" val="61483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p:cNvSpPr>
            <a:spLocks noGrp="1" noRot="1" noChangeAspect="1" noTextEdit="1"/>
          </p:cNvSpPr>
          <p:nvPr>
            <p:ph type="sldImg"/>
          </p:nvPr>
        </p:nvSpPr>
        <p:spPr>
          <a:ln/>
        </p:spPr>
      </p:sp>
      <p:sp>
        <p:nvSpPr>
          <p:cNvPr id="1843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1843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4949" indent="-282550">
              <a:defRPr kumimoji="1" sz="2400">
                <a:solidFill>
                  <a:schemeClr val="tx1"/>
                </a:solidFill>
                <a:latin typeface="Arial" panose="020B0604020202020204" pitchFamily="34" charset="0"/>
                <a:ea typeface="ＭＳ Ｐゴシック" panose="020B0600070205080204" pitchFamily="50" charset="-128"/>
              </a:defRPr>
            </a:lvl2pPr>
            <a:lvl3pPr marL="1131790" indent="-225406">
              <a:defRPr kumimoji="1" sz="2400">
                <a:solidFill>
                  <a:schemeClr val="tx1"/>
                </a:solidFill>
                <a:latin typeface="Arial" panose="020B0604020202020204" pitchFamily="34" charset="0"/>
                <a:ea typeface="ＭＳ Ｐゴシック" panose="020B0600070205080204" pitchFamily="50" charset="-128"/>
              </a:defRPr>
            </a:lvl3pPr>
            <a:lvl4pPr marL="1585776" indent="-225406">
              <a:defRPr kumimoji="1" sz="2400">
                <a:solidFill>
                  <a:schemeClr val="tx1"/>
                </a:solidFill>
                <a:latin typeface="Arial" panose="020B0604020202020204" pitchFamily="34" charset="0"/>
                <a:ea typeface="ＭＳ Ｐゴシック" panose="020B0600070205080204" pitchFamily="50" charset="-128"/>
              </a:defRPr>
            </a:lvl4pPr>
            <a:lvl5pPr marL="2038173" indent="-225406">
              <a:defRPr kumimoji="1" sz="2400">
                <a:solidFill>
                  <a:schemeClr val="tx1"/>
                </a:solidFill>
                <a:latin typeface="Arial" panose="020B0604020202020204" pitchFamily="34" charset="0"/>
                <a:ea typeface="ＭＳ Ｐゴシック" panose="020B0600070205080204" pitchFamily="50" charset="-128"/>
              </a:defRPr>
            </a:lvl5pPr>
            <a:lvl6pPr marL="2495334" indent="-225406"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494" indent="-225406"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655" indent="-225406"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6815" indent="-225406"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3B2D578-2CC3-473A-A464-57B78FAF7A16}" type="slidenum">
              <a:rPr lang="en-US" altLang="ja-JP" sz="1200"/>
              <a:pPr/>
              <a:t>3</a:t>
            </a:fld>
            <a:endParaRPr lang="en-US" altLang="ja-JP" sz="1200"/>
          </a:p>
        </p:txBody>
      </p:sp>
    </p:spTree>
    <p:extLst>
      <p:ext uri="{BB962C8B-B14F-4D97-AF65-F5344CB8AC3E}">
        <p14:creationId xmlns:p14="http://schemas.microsoft.com/office/powerpoint/2010/main" val="397577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ー 1"/>
          <p:cNvSpPr>
            <a:spLocks noGrp="1" noRot="1" noChangeAspect="1" noTextEdit="1"/>
          </p:cNvSpPr>
          <p:nvPr>
            <p:ph type="sldImg"/>
          </p:nvPr>
        </p:nvSpPr>
        <p:spPr>
          <a:ln/>
        </p:spPr>
      </p:sp>
      <p:sp>
        <p:nvSpPr>
          <p:cNvPr id="2253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253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4E16CCA-A594-4E3E-B9EA-07832B0A687D}" type="slidenum">
              <a:rPr lang="en-US" altLang="ja-JP" sz="1200"/>
              <a:pPr/>
              <a:t>4</a:t>
            </a:fld>
            <a:endParaRPr lang="en-US" altLang="ja-JP" sz="1200"/>
          </a:p>
        </p:txBody>
      </p:sp>
    </p:spTree>
    <p:extLst>
      <p:ext uri="{BB962C8B-B14F-4D97-AF65-F5344CB8AC3E}">
        <p14:creationId xmlns:p14="http://schemas.microsoft.com/office/powerpoint/2010/main" val="1030999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TextEdit="1"/>
          </p:cNvSpPr>
          <p:nvPr>
            <p:ph type="sldImg"/>
          </p:nvPr>
        </p:nvSpPr>
        <p:spPr>
          <a:ln/>
        </p:spPr>
      </p:sp>
      <p:sp>
        <p:nvSpPr>
          <p:cNvPr id="2355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355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DFF13ED8-BFF0-4AD7-B400-AD19ACCB2FB6}" type="slidenum">
              <a:rPr lang="en-US" altLang="ja-JP" sz="1200"/>
              <a:pPr/>
              <a:t>5</a:t>
            </a:fld>
            <a:endParaRPr lang="en-US" altLang="ja-JP" sz="1200"/>
          </a:p>
        </p:txBody>
      </p:sp>
    </p:spTree>
    <p:extLst>
      <p:ext uri="{BB962C8B-B14F-4D97-AF65-F5344CB8AC3E}">
        <p14:creationId xmlns:p14="http://schemas.microsoft.com/office/powerpoint/2010/main" val="1327494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ー 1"/>
          <p:cNvSpPr>
            <a:spLocks noGrp="1" noRot="1" noChangeAspect="1" noTextEdit="1"/>
          </p:cNvSpPr>
          <p:nvPr>
            <p:ph type="sldImg"/>
          </p:nvPr>
        </p:nvSpPr>
        <p:spPr>
          <a:ln/>
        </p:spPr>
      </p:sp>
      <p:sp>
        <p:nvSpPr>
          <p:cNvPr id="2457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458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65A0D5C-2B42-4430-91C1-BE7E83973806}" type="slidenum">
              <a:rPr lang="en-US" altLang="ja-JP" sz="1200"/>
              <a:pPr/>
              <a:t>6</a:t>
            </a:fld>
            <a:endParaRPr lang="en-US" altLang="ja-JP" sz="1200"/>
          </a:p>
        </p:txBody>
      </p:sp>
    </p:spTree>
    <p:extLst>
      <p:ext uri="{BB962C8B-B14F-4D97-AF65-F5344CB8AC3E}">
        <p14:creationId xmlns:p14="http://schemas.microsoft.com/office/powerpoint/2010/main" val="4090017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p:cNvSpPr>
            <a:spLocks noGrp="1" noRot="1" noChangeAspect="1" noTextEdit="1"/>
          </p:cNvSpPr>
          <p:nvPr>
            <p:ph type="sldImg"/>
          </p:nvPr>
        </p:nvSpPr>
        <p:spPr>
          <a:ln/>
        </p:spPr>
      </p:sp>
      <p:sp>
        <p:nvSpPr>
          <p:cNvPr id="2560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560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352FF63-E1AA-4152-9AE5-CF7EB5A35E90}" type="slidenum">
              <a:rPr lang="en-US" altLang="ja-JP" sz="1200"/>
              <a:pPr/>
              <a:t>7</a:t>
            </a:fld>
            <a:endParaRPr lang="en-US" altLang="ja-JP" sz="1200"/>
          </a:p>
        </p:txBody>
      </p:sp>
    </p:spTree>
    <p:extLst>
      <p:ext uri="{BB962C8B-B14F-4D97-AF65-F5344CB8AC3E}">
        <p14:creationId xmlns:p14="http://schemas.microsoft.com/office/powerpoint/2010/main" val="2652146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a:ln/>
        </p:spPr>
      </p:sp>
      <p:sp>
        <p:nvSpPr>
          <p:cNvPr id="2662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662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D1768132-A606-492F-816A-FEE12ADD5745}" type="slidenum">
              <a:rPr lang="en-US" altLang="ja-JP" sz="1200"/>
              <a:pPr/>
              <a:t>8</a:t>
            </a:fld>
            <a:endParaRPr lang="en-US" altLang="ja-JP" sz="1200"/>
          </a:p>
        </p:txBody>
      </p:sp>
    </p:spTree>
    <p:extLst>
      <p:ext uri="{BB962C8B-B14F-4D97-AF65-F5344CB8AC3E}">
        <p14:creationId xmlns:p14="http://schemas.microsoft.com/office/powerpoint/2010/main" val="1064433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TextEdit="1"/>
          </p:cNvSpPr>
          <p:nvPr>
            <p:ph type="sldImg"/>
          </p:nvPr>
        </p:nvSpPr>
        <p:spPr>
          <a:ln/>
        </p:spPr>
      </p:sp>
      <p:sp>
        <p:nvSpPr>
          <p:cNvPr id="2765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765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786413E-21E8-4EFB-9C4B-A758E6AA3725}" type="slidenum">
              <a:rPr lang="en-US" altLang="ja-JP" sz="1200"/>
              <a:pPr/>
              <a:t>9</a:t>
            </a:fld>
            <a:endParaRPr lang="en-US" altLang="ja-JP" sz="1200"/>
          </a:p>
        </p:txBody>
      </p:sp>
    </p:spTree>
    <p:extLst>
      <p:ext uri="{BB962C8B-B14F-4D97-AF65-F5344CB8AC3E}">
        <p14:creationId xmlns:p14="http://schemas.microsoft.com/office/powerpoint/2010/main" val="1721302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p:cNvSpPr>
            <a:spLocks noGrp="1" noRot="1" noChangeAspect="1" noTextEdit="1"/>
          </p:cNvSpPr>
          <p:nvPr>
            <p:ph type="sldImg"/>
          </p:nvPr>
        </p:nvSpPr>
        <p:spPr>
          <a:ln/>
        </p:spPr>
      </p:sp>
      <p:sp>
        <p:nvSpPr>
          <p:cNvPr id="2867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867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DBA3629-2C9D-433D-B068-8CFAFEE75290}" type="slidenum">
              <a:rPr lang="en-US" altLang="ja-JP" sz="1200"/>
              <a:pPr/>
              <a:t>10</a:t>
            </a:fld>
            <a:endParaRPr lang="en-US" altLang="ja-JP" sz="1200"/>
          </a:p>
        </p:txBody>
      </p:sp>
    </p:spTree>
    <p:extLst>
      <p:ext uri="{BB962C8B-B14F-4D97-AF65-F5344CB8AC3E}">
        <p14:creationId xmlns:p14="http://schemas.microsoft.com/office/powerpoint/2010/main" val="4096670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ー 1"/>
          <p:cNvSpPr>
            <a:spLocks noGrp="1" noRot="1" noChangeAspect="1" noTextEdit="1"/>
          </p:cNvSpPr>
          <p:nvPr>
            <p:ph type="sldImg"/>
          </p:nvPr>
        </p:nvSpPr>
        <p:spPr>
          <a:ln/>
        </p:spPr>
      </p:sp>
      <p:sp>
        <p:nvSpPr>
          <p:cNvPr id="2969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2970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A9E0490-7F30-4D63-8A95-FECA0EC3537A}" type="slidenum">
              <a:rPr lang="en-US" altLang="ja-JP" sz="1200"/>
              <a:pPr/>
              <a:t>11</a:t>
            </a:fld>
            <a:endParaRPr lang="en-US" altLang="ja-JP" sz="1200"/>
          </a:p>
        </p:txBody>
      </p:sp>
    </p:spTree>
    <p:extLst>
      <p:ext uri="{BB962C8B-B14F-4D97-AF65-F5344CB8AC3E}">
        <p14:creationId xmlns:p14="http://schemas.microsoft.com/office/powerpoint/2010/main" val="3813854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p:cNvSpPr>
            <a:spLocks noGrp="1" noRot="1" noChangeAspect="1" noTextEdit="1"/>
          </p:cNvSpPr>
          <p:nvPr>
            <p:ph type="sldImg"/>
          </p:nvPr>
        </p:nvSpPr>
        <p:spPr>
          <a:ln/>
        </p:spPr>
      </p:sp>
      <p:sp>
        <p:nvSpPr>
          <p:cNvPr id="307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latin typeface="Arial" panose="020B0604020202020204" pitchFamily="34" charset="0"/>
              </a:rPr>
              <a:t>上記のモデリングは複雑，パラメータと挙動の関係性が不明⇨挙動を理解しやすいモデルを構築することにより統一的な設計指針が得られる．</a:t>
            </a:r>
          </a:p>
          <a:p>
            <a:r>
              <a:rPr lang="ja-JP" altLang="en-US">
                <a:latin typeface="Arial" panose="020B0604020202020204" pitchFamily="34" charset="0"/>
              </a:rPr>
              <a:t>静電気的減衰力を速度に線形と近似し，それに発電回路において生ずる位相遅れを考慮した修正を加えることで，ダイナミクスを決定するパラメータを抽出した近似モデルを構築．</a:t>
            </a:r>
          </a:p>
          <a:p>
            <a:r>
              <a:rPr lang="ja-JP" altLang="en-US">
                <a:latin typeface="Arial" panose="020B0604020202020204" pitchFamily="34" charset="0"/>
              </a:rPr>
              <a:t>オリジナルである一次元電場モデルと精度よく一致．</a:t>
            </a:r>
          </a:p>
        </p:txBody>
      </p:sp>
      <p:sp>
        <p:nvSpPr>
          <p:cNvPr id="307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230BABD-E374-4349-84F6-D0A8AD81BAF3}" type="slidenum">
              <a:rPr lang="ja-JP" altLang="en-US" sz="1200"/>
              <a:pPr/>
              <a:t>14</a:t>
            </a:fld>
            <a:endParaRPr lang="ja-JP" altLang="en-US" sz="1200"/>
          </a:p>
        </p:txBody>
      </p:sp>
    </p:spTree>
    <p:extLst>
      <p:ext uri="{BB962C8B-B14F-4D97-AF65-F5344CB8AC3E}">
        <p14:creationId xmlns:p14="http://schemas.microsoft.com/office/powerpoint/2010/main" val="3115103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p:cNvSpPr>
            <a:spLocks noGrp="1" noRot="1" noChangeAspect="1" noTextEdit="1"/>
          </p:cNvSpPr>
          <p:nvPr>
            <p:ph type="sldImg"/>
          </p:nvPr>
        </p:nvSpPr>
        <p:spPr>
          <a:ln/>
        </p:spPr>
      </p:sp>
      <p:sp>
        <p:nvSpPr>
          <p:cNvPr id="307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latin typeface="Arial" panose="020B0604020202020204" pitchFamily="34" charset="0"/>
              </a:rPr>
              <a:t>上記のモデリングは複雑，パラメータと挙動の関係性が不明⇨挙動を理解しやすいモデルを構築することにより統一的な設計指針が得られる．</a:t>
            </a:r>
          </a:p>
          <a:p>
            <a:r>
              <a:rPr lang="ja-JP" altLang="en-US">
                <a:latin typeface="Arial" panose="020B0604020202020204" pitchFamily="34" charset="0"/>
              </a:rPr>
              <a:t>静電気的減衰力を速度に線形と近似し，それに発電回路において生ずる位相遅れを考慮した修正を加えることで，ダイナミクスを決定するパラメータを抽出した近似モデルを構築．</a:t>
            </a:r>
          </a:p>
          <a:p>
            <a:r>
              <a:rPr lang="ja-JP" altLang="en-US">
                <a:latin typeface="Arial" panose="020B0604020202020204" pitchFamily="34" charset="0"/>
              </a:rPr>
              <a:t>オリジナルである一次元電場モデルと精度よく一致．</a:t>
            </a:r>
          </a:p>
        </p:txBody>
      </p:sp>
      <p:sp>
        <p:nvSpPr>
          <p:cNvPr id="307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230BABD-E374-4349-84F6-D0A8AD81BAF3}" type="slidenum">
              <a:rPr lang="ja-JP" altLang="en-US" sz="1200"/>
              <a:pPr/>
              <a:t>15</a:t>
            </a:fld>
            <a:endParaRPr lang="ja-JP" altLang="en-US" sz="1200"/>
          </a:p>
        </p:txBody>
      </p:sp>
    </p:spTree>
    <p:extLst>
      <p:ext uri="{BB962C8B-B14F-4D97-AF65-F5344CB8AC3E}">
        <p14:creationId xmlns:p14="http://schemas.microsoft.com/office/powerpoint/2010/main" val="3818008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ー 1"/>
          <p:cNvSpPr>
            <a:spLocks noGrp="1" noRot="1" noChangeAspect="1" noTextEdit="1"/>
          </p:cNvSpPr>
          <p:nvPr>
            <p:ph type="sldImg"/>
          </p:nvPr>
        </p:nvSpPr>
        <p:spPr>
          <a:ln/>
        </p:spPr>
      </p:sp>
      <p:sp>
        <p:nvSpPr>
          <p:cNvPr id="3174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latin typeface="Arial" panose="020B0604020202020204" pitchFamily="34" charset="0"/>
              </a:rPr>
              <a:t>上記のモデリングは複雑，パラメータと挙動の関係性が不明⇨挙動を理解しやすいモデルを構築することにより統一的な設計指針が得られる．</a:t>
            </a:r>
          </a:p>
          <a:p>
            <a:r>
              <a:rPr lang="ja-JP" altLang="en-US">
                <a:latin typeface="Arial" panose="020B0604020202020204" pitchFamily="34" charset="0"/>
              </a:rPr>
              <a:t>機械的・静電気的減衰比と無次元化した外部加振力の関係性で表現できる．</a:t>
            </a:r>
          </a:p>
          <a:p>
            <a:r>
              <a:rPr lang="ja-JP" altLang="en-US">
                <a:latin typeface="Arial" panose="020B0604020202020204" pitchFamily="34" charset="0"/>
              </a:rPr>
              <a:t>定性的には，機械的・静電気的ダンピング力を振動子の最大振幅を与える値より大きくすることで，広帯域化がなされる．</a:t>
            </a:r>
          </a:p>
        </p:txBody>
      </p:sp>
      <p:sp>
        <p:nvSpPr>
          <p:cNvPr id="3174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ED1B9A6-B3C6-4D40-8F71-B5886D347963}" type="slidenum">
              <a:rPr lang="ja-JP" altLang="en-US" sz="1200"/>
              <a:pPr/>
              <a:t>16</a:t>
            </a:fld>
            <a:endParaRPr lang="ja-JP" altLang="en-US" sz="1200"/>
          </a:p>
        </p:txBody>
      </p:sp>
    </p:spTree>
    <p:extLst>
      <p:ext uri="{BB962C8B-B14F-4D97-AF65-F5344CB8AC3E}">
        <p14:creationId xmlns:p14="http://schemas.microsoft.com/office/powerpoint/2010/main" val="47557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ー 1"/>
          <p:cNvSpPr>
            <a:spLocks noGrp="1" noRot="1" noChangeAspect="1" noTextEdit="1"/>
          </p:cNvSpPr>
          <p:nvPr>
            <p:ph type="sldImg"/>
          </p:nvPr>
        </p:nvSpPr>
        <p:spPr>
          <a:ln/>
        </p:spPr>
      </p:sp>
      <p:sp>
        <p:nvSpPr>
          <p:cNvPr id="327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latin typeface="Arial" panose="020B0604020202020204" pitchFamily="34" charset="0"/>
              </a:rPr>
              <a:t>無次元化によって導いた広帯域化条件をもとに以下のように設計パラメータを決定し，数値解析を行った．</a:t>
            </a:r>
          </a:p>
          <a:p>
            <a:r>
              <a:rPr lang="ja-JP" altLang="en-US">
                <a:latin typeface="Arial" panose="020B0604020202020204" pitchFamily="34" charset="0"/>
              </a:rPr>
              <a:t>電力の周波数特性．双安定機構を用いた場合には，周波数ダウンスイープにおいて低周波数側に帯域が広がるヒステリシスを確認．</a:t>
            </a:r>
          </a:p>
          <a:p>
            <a:r>
              <a:rPr lang="ja-JP" altLang="en-US">
                <a:latin typeface="Arial" panose="020B0604020202020204" pitchFamily="34" charset="0"/>
              </a:rPr>
              <a:t>ホワイトノイズによる加振を行った際の出力電圧のパワースペクトル．双安定機構を用いた場合には</a:t>
            </a:r>
            <a:r>
              <a:rPr lang="en-US" altLang="ja-JP">
                <a:latin typeface="Arial" panose="020B0604020202020204" pitchFamily="34" charset="0"/>
              </a:rPr>
              <a:t>2</a:t>
            </a:r>
            <a:r>
              <a:rPr lang="ja-JP" altLang="en-US">
                <a:latin typeface="Arial" panose="020B0604020202020204" pitchFamily="34" charset="0"/>
              </a:rPr>
              <a:t>倍の</a:t>
            </a:r>
            <a:r>
              <a:rPr lang="en-US" altLang="ja-JP">
                <a:latin typeface="Arial" panose="020B0604020202020204" pitchFamily="34" charset="0"/>
              </a:rPr>
              <a:t>3 dB</a:t>
            </a:r>
            <a:r>
              <a:rPr lang="ja-JP" altLang="en-US">
                <a:latin typeface="Arial" panose="020B0604020202020204" pitchFamily="34" charset="0"/>
              </a:rPr>
              <a:t>バンド幅．</a:t>
            </a:r>
          </a:p>
          <a:p>
            <a:r>
              <a:rPr lang="ja-JP" altLang="en-US">
                <a:latin typeface="Arial" panose="020B0604020202020204" pitchFamily="34" charset="0"/>
              </a:rPr>
              <a:t>双安定機構により広帯域化が可能であることを示した．</a:t>
            </a:r>
          </a:p>
        </p:txBody>
      </p:sp>
      <p:sp>
        <p:nvSpPr>
          <p:cNvPr id="327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87BF37B-2BEC-4185-852B-1D2E88ED8F46}" type="slidenum">
              <a:rPr lang="ja-JP" altLang="en-US" sz="1200"/>
              <a:pPr/>
              <a:t>17</a:t>
            </a:fld>
            <a:endParaRPr lang="ja-JP" altLang="en-US" sz="1200"/>
          </a:p>
        </p:txBody>
      </p:sp>
    </p:spTree>
    <p:extLst>
      <p:ext uri="{BB962C8B-B14F-4D97-AF65-F5344CB8AC3E}">
        <p14:creationId xmlns:p14="http://schemas.microsoft.com/office/powerpoint/2010/main" val="3602315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ー 1"/>
          <p:cNvSpPr>
            <a:spLocks noGrp="1" noRot="1" noChangeAspect="1" noTextEdit="1"/>
          </p:cNvSpPr>
          <p:nvPr>
            <p:ph type="sldImg"/>
          </p:nvPr>
        </p:nvSpPr>
        <p:spPr>
          <a:ln/>
        </p:spPr>
      </p:sp>
      <p:sp>
        <p:nvSpPr>
          <p:cNvPr id="3379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
        <p:nvSpPr>
          <p:cNvPr id="3379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CCA2ABA-86C5-45E5-B96A-BDF975D62297}" type="slidenum">
              <a:rPr lang="en-US" altLang="ja-JP" sz="1200"/>
              <a:pPr/>
              <a:t>19</a:t>
            </a:fld>
            <a:endParaRPr lang="en-US" altLang="ja-JP" sz="1200"/>
          </a:p>
        </p:txBody>
      </p:sp>
    </p:spTree>
    <p:extLst>
      <p:ext uri="{BB962C8B-B14F-4D97-AF65-F5344CB8AC3E}">
        <p14:creationId xmlns:p14="http://schemas.microsoft.com/office/powerpoint/2010/main" val="158371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スライド番号プレースホルダ 7"/>
          <p:cNvSpPr>
            <a:spLocks noGrp="1"/>
          </p:cNvSpPr>
          <p:nvPr>
            <p:ph type="sldNum" sz="quarter" idx="10"/>
          </p:nvPr>
        </p:nvSpPr>
        <p:spPr/>
        <p:txBody>
          <a:bodyPr/>
          <a:lstStyle>
            <a:lvl1pPr>
              <a:defRPr/>
            </a:lvl1pPr>
          </a:lstStyle>
          <a:p>
            <a:fld id="{AE36F311-5DB4-254E-AF92-E085A419852C}" type="slidenum">
              <a:rPr lang="ja-JP" altLang="en-US"/>
              <a:pPr/>
              <a:t>‹#›</a:t>
            </a:fld>
            <a:endParaRPr lang="ja-JP" altLang="en-US"/>
          </a:p>
        </p:txBody>
      </p:sp>
    </p:spTree>
    <p:extLst>
      <p:ext uri="{BB962C8B-B14F-4D97-AF65-F5344CB8AC3E}">
        <p14:creationId xmlns:p14="http://schemas.microsoft.com/office/powerpoint/2010/main" val="2206728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スライド番号プレースホルダ 7"/>
          <p:cNvSpPr>
            <a:spLocks noGrp="1"/>
          </p:cNvSpPr>
          <p:nvPr>
            <p:ph type="sldNum" sz="quarter" idx="10"/>
          </p:nvPr>
        </p:nvSpPr>
        <p:spPr>
          <a:xfrm>
            <a:off x="8543925" y="6492875"/>
            <a:ext cx="600075" cy="365125"/>
          </a:xfrm>
        </p:spPr>
        <p:txBody>
          <a:bodyPr/>
          <a:lstStyle>
            <a:lvl1pPr>
              <a:defRPr/>
            </a:lvl1pPr>
          </a:lstStyle>
          <a:p>
            <a:fld id="{807EED70-57D0-5D44-9D6D-2E07D43DA7AA}" type="slidenum">
              <a:rPr lang="ja-JP" altLang="en-US"/>
              <a:pPr/>
              <a:t>‹#›</a:t>
            </a:fld>
            <a:endParaRPr lang="ja-JP" altLang="en-US"/>
          </a:p>
        </p:txBody>
      </p:sp>
    </p:spTree>
    <p:extLst>
      <p:ext uri="{BB962C8B-B14F-4D97-AF65-F5344CB8AC3E}">
        <p14:creationId xmlns:p14="http://schemas.microsoft.com/office/powerpoint/2010/main" val="232119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628650" y="1814454"/>
            <a:ext cx="7886700" cy="4351338"/>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スライド番号プレースホルダー 4"/>
          <p:cNvSpPr>
            <a:spLocks noGrp="1"/>
          </p:cNvSpPr>
          <p:nvPr>
            <p:ph type="sldNum" sz="quarter" idx="12"/>
          </p:nvPr>
        </p:nvSpPr>
        <p:spPr>
          <a:xfrm>
            <a:off x="8617346" y="6480720"/>
            <a:ext cx="504056" cy="404664"/>
          </a:xfrm>
          <a:prstGeom prst="rect">
            <a:avLst/>
          </a:prstGeom>
        </p:spPr>
        <p:txBody>
          <a:bodyPr/>
          <a:lstStyle/>
          <a:p>
            <a:fld id="{9A1A6A21-2250-48FD-A26E-CF830553BB6E}" type="slidenum">
              <a:rPr kumimoji="1" lang="ja-JP" altLang="en-US" smtClean="0"/>
              <a:t>‹#›</a:t>
            </a:fld>
            <a:endParaRPr kumimoji="1" lang="ja-JP" altLang="en-US"/>
          </a:p>
        </p:txBody>
      </p:sp>
    </p:spTree>
    <p:extLst>
      <p:ext uri="{BB962C8B-B14F-4D97-AF65-F5344CB8AC3E}">
        <p14:creationId xmlns:p14="http://schemas.microsoft.com/office/powerpoint/2010/main" val="143666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1" y="-1159"/>
            <a:ext cx="9144000" cy="731837"/>
          </a:xfrm>
          <a:prstGeom prst="rect">
            <a:avLst/>
          </a:prstGeom>
          <a:gradFill flip="none" rotWithShape="1">
            <a:gsLst>
              <a:gs pos="0">
                <a:srgbClr val="00AAE6">
                  <a:alpha val="29000"/>
                </a:srgbClr>
              </a:gs>
              <a:gs pos="50000">
                <a:srgbClr val="00B3F2"/>
              </a:gs>
              <a:gs pos="100000">
                <a:srgbClr val="21C5FF">
                  <a:alpha val="56000"/>
                </a:srgbClr>
              </a:gs>
            </a:gsLst>
            <a:lin ang="2700000" scaled="1"/>
            <a:tileRect/>
          </a:gradFill>
          <a:ln>
            <a:noFill/>
          </a:ln>
          <a:effectLst/>
        </p:spPr>
      </p:pic>
      <p:sp>
        <p:nvSpPr>
          <p:cNvPr id="1027" name="Rectangle 3"/>
          <p:cNvSpPr>
            <a:spLocks noChangeArrowheads="1"/>
          </p:cNvSpPr>
          <p:nvPr userDrawn="1"/>
        </p:nvSpPr>
        <p:spPr bwMode="auto">
          <a:xfrm>
            <a:off x="0" y="671513"/>
            <a:ext cx="9144000" cy="57150"/>
          </a:xfrm>
          <a:prstGeom prst="rect">
            <a:avLst/>
          </a:prstGeom>
          <a:gradFill rotWithShape="1">
            <a:gsLst>
              <a:gs pos="11650">
                <a:srgbClr val="00B050">
                  <a:alpha val="50000"/>
                </a:srgbClr>
              </a:gs>
              <a:gs pos="0">
                <a:srgbClr val="00B050">
                  <a:alpha val="20000"/>
                </a:srgbClr>
              </a:gs>
              <a:gs pos="50000">
                <a:srgbClr val="00B050"/>
              </a:gs>
              <a:gs pos="81250">
                <a:srgbClr val="5BC450">
                  <a:alpha val="74000"/>
                </a:srgbClr>
              </a:gs>
              <a:gs pos="100000">
                <a:srgbClr val="92D050">
                  <a:alpha val="22000"/>
                </a:srgbClr>
              </a:gs>
            </a:gsLst>
            <a:lin ang="0" scaled="1"/>
          </a:gradFill>
          <a:ln>
            <a:noFill/>
          </a:ln>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solidFill>
                <a:srgbClr val="000000"/>
              </a:solidFill>
              <a:cs typeface="+mn-cs"/>
            </a:endParaRPr>
          </a:p>
        </p:txBody>
      </p:sp>
      <p:sp>
        <p:nvSpPr>
          <p:cNvPr id="8" name="スライド番号プレースホルダ 7"/>
          <p:cNvSpPr>
            <a:spLocks noGrp="1"/>
          </p:cNvSpPr>
          <p:nvPr>
            <p:ph type="sldNum" sz="quarter" idx="4"/>
          </p:nvPr>
        </p:nvSpPr>
        <p:spPr>
          <a:xfrm>
            <a:off x="8543925" y="6492875"/>
            <a:ext cx="60007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0000"/>
                </a:solidFill>
              </a:defRPr>
            </a:lvl1pPr>
          </a:lstStyle>
          <a:p>
            <a:fld id="{65CE2211-BE58-0B41-AF04-2E4CF55B70F7}" type="slidenum">
              <a:rPr lang="ja-JP" altLang="en-US"/>
              <a:pPr/>
              <a:t>‹#›</a:t>
            </a:fld>
            <a:endParaRPr lang="ja-JP" altLang="en-US"/>
          </a:p>
        </p:txBody>
      </p:sp>
      <p:pic>
        <p:nvPicPr>
          <p:cNvPr id="1031" name="Picture 7"/>
          <p:cNvPicPr>
            <a:picLocks noChangeAspect="1" noChangeArrowheads="1"/>
          </p:cNvPicPr>
          <p:nvPr userDrawn="1"/>
        </p:nvPicPr>
        <p:blipFill>
          <a:blip r:embed="rId6" cstate="email">
            <a:extLst>
              <a:ext uri="{28A0092B-C50C-407E-A947-70E740481C1C}">
                <a14:useLocalDpi xmlns:a14="http://schemas.microsoft.com/office/drawing/2010/main" val="0"/>
              </a:ext>
            </a:extLst>
          </a:blip>
          <a:srcRect/>
          <a:stretch>
            <a:fillRect/>
          </a:stretch>
        </p:blipFill>
        <p:spPr bwMode="auto">
          <a:xfrm>
            <a:off x="-7938" y="0"/>
            <a:ext cx="1049338"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pic>
        <p:nvPicPr>
          <p:cNvPr id="2" name="Picture 9"/>
          <p:cNvPicPr>
            <a:picLocks noChangeAspect="1" noChangeArrowheads="1"/>
          </p:cNvPicPr>
          <p:nvPr userDrawn="1"/>
        </p:nvPicPr>
        <p:blipFill>
          <a:blip r:embed="rId7" cstate="email">
            <a:extLst>
              <a:ext uri="{28A0092B-C50C-407E-A947-70E740481C1C}">
                <a14:useLocalDpi xmlns:a14="http://schemas.microsoft.com/office/drawing/2010/main" val="0"/>
              </a:ext>
            </a:extLst>
          </a:blip>
          <a:srcRect/>
          <a:stretch>
            <a:fillRect/>
          </a:stretch>
        </p:blipFill>
        <p:spPr bwMode="auto">
          <a:xfrm>
            <a:off x="6800850" y="6480175"/>
            <a:ext cx="319088"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2"/>
          <p:cNvPicPr>
            <a:picLocks noChangeAspect="1" noChangeArrowheads="1"/>
          </p:cNvPicPr>
          <p:nvPr userDrawn="1"/>
        </p:nvPicPr>
        <p:blipFill>
          <a:blip r:embed="rId8" cstate="email">
            <a:extLst>
              <a:ext uri="{28A0092B-C50C-407E-A947-70E740481C1C}">
                <a14:useLocalDpi xmlns:a14="http://schemas.microsoft.com/office/drawing/2010/main" val="0"/>
              </a:ext>
            </a:extLst>
          </a:blip>
          <a:srcRect/>
          <a:stretch>
            <a:fillRect/>
          </a:stretch>
        </p:blipFill>
        <p:spPr bwMode="auto">
          <a:xfrm>
            <a:off x="2671763" y="6537325"/>
            <a:ext cx="4086225" cy="29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テキスト ボックス 2"/>
          <p:cNvSpPr txBox="1">
            <a:spLocks noChangeArrowheads="1"/>
          </p:cNvSpPr>
          <p:nvPr userDrawn="1"/>
        </p:nvSpPr>
        <p:spPr bwMode="auto">
          <a:xfrm>
            <a:off x="-36512" y="6597352"/>
            <a:ext cx="288032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defRPr/>
            </a:pPr>
            <a:r>
              <a:rPr lang="ja-JP" altLang="en-US" sz="1050" dirty="0">
                <a:cs typeface="+mn-cs"/>
              </a:rPr>
              <a:t>第</a:t>
            </a:r>
            <a:r>
              <a:rPr lang="en-US" altLang="ja-JP" sz="1050" dirty="0">
                <a:cs typeface="+mn-cs"/>
              </a:rPr>
              <a:t>3</a:t>
            </a:r>
            <a:r>
              <a:rPr lang="ja-JP" altLang="en-US" sz="1050" dirty="0">
                <a:cs typeface="+mn-cs"/>
              </a:rPr>
              <a:t>回</a:t>
            </a:r>
            <a:r>
              <a:rPr lang="en-US" altLang="ja-JP" sz="1050" dirty="0" err="1">
                <a:cs typeface="+mn-cs"/>
              </a:rPr>
              <a:t>LbSS</a:t>
            </a:r>
            <a:r>
              <a:rPr lang="ja-JP" altLang="en-US" sz="1050" dirty="0">
                <a:cs typeface="+mn-cs"/>
              </a:rPr>
              <a:t>推進連絡</a:t>
            </a:r>
            <a:r>
              <a:rPr lang="ja-JP" altLang="en-US" sz="1050" dirty="0" smtClean="0">
                <a:cs typeface="+mn-cs"/>
              </a:rPr>
              <a:t>会議資料（</a:t>
            </a:r>
            <a:r>
              <a:rPr lang="en-US" altLang="ja-JP" sz="1050" dirty="0" smtClean="0">
                <a:cs typeface="+mn-cs"/>
              </a:rPr>
              <a:t>2017-03-15</a:t>
            </a:r>
            <a:r>
              <a:rPr lang="ja-JP" altLang="en-US" sz="1050" dirty="0">
                <a:cs typeface="+mn-cs"/>
              </a:rPr>
              <a:t>）</a:t>
            </a:r>
          </a:p>
        </p:txBody>
      </p:sp>
      <p:sp>
        <p:nvSpPr>
          <p:cNvPr id="9" name="テキスト ボックス 8"/>
          <p:cNvSpPr txBox="1">
            <a:spLocks noChangeArrowheads="1"/>
          </p:cNvSpPr>
          <p:nvPr userDrawn="1"/>
        </p:nvSpPr>
        <p:spPr bwMode="auto">
          <a:xfrm>
            <a:off x="8382000" y="68263"/>
            <a:ext cx="738188" cy="307975"/>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0"/>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0"/>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0"/>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defRPr/>
            </a:pPr>
            <a:r>
              <a:rPr lang="ja-JP" altLang="en-US" sz="1400" b="1" dirty="0" smtClean="0">
                <a:solidFill>
                  <a:srgbClr val="FFFF00"/>
                </a:solidFill>
              </a:rPr>
              <a:t>資料</a:t>
            </a:r>
            <a:r>
              <a:rPr lang="en-US" altLang="ja-JP" sz="1400" b="1" dirty="0" smtClean="0">
                <a:solidFill>
                  <a:srgbClr val="FFFF00"/>
                </a:solidFill>
              </a:rPr>
              <a:t>-4</a:t>
            </a:r>
          </a:p>
        </p:txBody>
      </p:sp>
    </p:spTree>
  </p:cSld>
  <p:clrMap bg1="lt1" tx1="dk1" bg2="lt2" tx2="dk2" accent1="accent1" accent2="accent2" accent3="accent3" accent4="accent4" accent5="accent5" accent6="accent6" hlink="hlink" folHlink="folHlink"/>
  <p:sldLayoutIdLst>
    <p:sldLayoutId id="2147484531" r:id="rId1"/>
    <p:sldLayoutId id="2147484533" r:id="rId2"/>
    <p:sldLayoutId id="2147484546" r:id="rId3"/>
  </p:sldLayoutIdLst>
  <p:hf hdr="0" ftr="0" dt="0"/>
  <p:txStyles>
    <p:titleStyle>
      <a:lvl1pPr algn="ctr" rtl="0" eaLnBrk="0" fontAlgn="base" hangingPunct="0">
        <a:spcBef>
          <a:spcPct val="0"/>
        </a:spcBef>
        <a:spcAft>
          <a:spcPct val="0"/>
        </a:spcAft>
        <a:defRPr kumimoji="1" sz="2400">
          <a:solidFill>
            <a:schemeClr val="tx2"/>
          </a:solidFill>
          <a:latin typeface="+mj-lt"/>
          <a:ea typeface="+mj-ea"/>
          <a:cs typeface="ＭＳ Ｐゴシック" charset="0"/>
        </a:defRPr>
      </a:lvl1pPr>
      <a:lvl2pPr algn="ctr" rtl="0" eaLnBrk="0" fontAlgn="base" hangingPunct="0">
        <a:spcBef>
          <a:spcPct val="0"/>
        </a:spcBef>
        <a:spcAft>
          <a:spcPct val="0"/>
        </a:spcAft>
        <a:defRPr kumimoji="1" sz="2400">
          <a:solidFill>
            <a:schemeClr val="tx2"/>
          </a:solidFill>
          <a:latin typeface="Arial" charset="0"/>
          <a:ea typeface="ＭＳ Ｐゴシック" pitchFamily="50" charset="-128"/>
          <a:cs typeface="ＭＳ Ｐゴシック" charset="0"/>
        </a:defRPr>
      </a:lvl2pPr>
      <a:lvl3pPr algn="ctr" rtl="0" eaLnBrk="0" fontAlgn="base" hangingPunct="0">
        <a:spcBef>
          <a:spcPct val="0"/>
        </a:spcBef>
        <a:spcAft>
          <a:spcPct val="0"/>
        </a:spcAft>
        <a:defRPr kumimoji="1" sz="2400">
          <a:solidFill>
            <a:schemeClr val="tx2"/>
          </a:solidFill>
          <a:latin typeface="Arial" charset="0"/>
          <a:ea typeface="ＭＳ Ｐゴシック" pitchFamily="50" charset="-128"/>
          <a:cs typeface="ＭＳ Ｐゴシック" charset="0"/>
        </a:defRPr>
      </a:lvl3pPr>
      <a:lvl4pPr algn="ctr" rtl="0" eaLnBrk="0" fontAlgn="base" hangingPunct="0">
        <a:spcBef>
          <a:spcPct val="0"/>
        </a:spcBef>
        <a:spcAft>
          <a:spcPct val="0"/>
        </a:spcAft>
        <a:defRPr kumimoji="1" sz="2400">
          <a:solidFill>
            <a:schemeClr val="tx2"/>
          </a:solidFill>
          <a:latin typeface="Arial" charset="0"/>
          <a:ea typeface="ＭＳ Ｐゴシック" pitchFamily="50" charset="-128"/>
          <a:cs typeface="ＭＳ Ｐゴシック" charset="0"/>
        </a:defRPr>
      </a:lvl4pPr>
      <a:lvl5pPr algn="ctr" rtl="0" eaLnBrk="0" fontAlgn="base" hangingPunct="0">
        <a:spcBef>
          <a:spcPct val="0"/>
        </a:spcBef>
        <a:spcAft>
          <a:spcPct val="0"/>
        </a:spcAft>
        <a:defRPr kumimoji="1" sz="2400">
          <a:solidFill>
            <a:schemeClr val="tx2"/>
          </a:solidFill>
          <a:latin typeface="Arial" charset="0"/>
          <a:ea typeface="ＭＳ Ｐゴシック" pitchFamily="50" charset="-128"/>
          <a:cs typeface="ＭＳ Ｐゴシック" charset="0"/>
        </a:defRPr>
      </a:lvl5pPr>
      <a:lvl6pPr marL="457200" algn="ctr" rtl="0" fontAlgn="base">
        <a:spcBef>
          <a:spcPct val="0"/>
        </a:spcBef>
        <a:spcAft>
          <a:spcPct val="0"/>
        </a:spcAft>
        <a:defRPr kumimoji="1" sz="2800">
          <a:solidFill>
            <a:schemeClr val="tx2"/>
          </a:solidFill>
          <a:latin typeface="Arial" charset="0"/>
          <a:ea typeface="ＭＳ Ｐゴシック" pitchFamily="50" charset="-128"/>
        </a:defRPr>
      </a:lvl6pPr>
      <a:lvl7pPr marL="914400" algn="ctr" rtl="0" fontAlgn="base">
        <a:spcBef>
          <a:spcPct val="0"/>
        </a:spcBef>
        <a:spcAft>
          <a:spcPct val="0"/>
        </a:spcAft>
        <a:defRPr kumimoji="1" sz="2800">
          <a:solidFill>
            <a:schemeClr val="tx2"/>
          </a:solidFill>
          <a:latin typeface="Arial" charset="0"/>
          <a:ea typeface="ＭＳ Ｐゴシック" pitchFamily="50" charset="-128"/>
        </a:defRPr>
      </a:lvl7pPr>
      <a:lvl8pPr marL="1371600" algn="ctr" rtl="0" fontAlgn="base">
        <a:spcBef>
          <a:spcPct val="0"/>
        </a:spcBef>
        <a:spcAft>
          <a:spcPct val="0"/>
        </a:spcAft>
        <a:defRPr kumimoji="1" sz="2800">
          <a:solidFill>
            <a:schemeClr val="tx2"/>
          </a:solidFill>
          <a:latin typeface="Arial" charset="0"/>
          <a:ea typeface="ＭＳ Ｐゴシック" pitchFamily="50" charset="-128"/>
        </a:defRPr>
      </a:lvl8pPr>
      <a:lvl9pPr marL="1828800" algn="ctr" rtl="0" fontAlgn="base">
        <a:spcBef>
          <a:spcPct val="0"/>
        </a:spcBef>
        <a:spcAft>
          <a:spcPct val="0"/>
        </a:spcAft>
        <a:defRPr kumimoji="1" sz="28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image" Target="../media/image36.emf"/></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emf"/><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emf"/><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emf"/></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9.emf"/></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p:cNvSpPr txBox="1"/>
          <p:nvPr/>
        </p:nvSpPr>
        <p:spPr>
          <a:xfrm>
            <a:off x="0" y="860564"/>
            <a:ext cx="9036495" cy="5632311"/>
          </a:xfrm>
          <a:prstGeom prst="rect">
            <a:avLst/>
          </a:prstGeom>
          <a:noFill/>
        </p:spPr>
        <p:txBody>
          <a:bodyPr wrap="square" rtlCol="0">
            <a:spAutoFit/>
          </a:bodyPr>
          <a:lstStyle/>
          <a:p>
            <a:r>
              <a:rPr kumimoji="1" lang="ja-JP" altLang="ja-JP" sz="2000" kern="1200" dirty="0">
                <a:solidFill>
                  <a:schemeClr val="tx1"/>
                </a:solidFill>
                <a:effectLst/>
                <a:latin typeface="HGPｺﾞｼｯｸE" panose="020B0900000000000000" pitchFamily="50" charset="-128"/>
                <a:ea typeface="HGPｺﾞｼｯｸE" panose="020B0900000000000000" pitchFamily="50" charset="-128"/>
              </a:rPr>
              <a:t>３．</a:t>
            </a:r>
            <a:r>
              <a:rPr lang="ja-JP" altLang="en-US" sz="2000" dirty="0">
                <a:latin typeface="HGPｺﾞｼｯｸE" panose="020B0900000000000000" pitchFamily="50" charset="-128"/>
                <a:ea typeface="HGPｺﾞｼｯｸE" panose="020B0900000000000000" pitchFamily="50" charset="-128"/>
              </a:rPr>
              <a:t>　</a:t>
            </a:r>
            <a:r>
              <a:rPr kumimoji="1" lang="ja-JP" altLang="ja-JP" sz="2000" kern="1200" dirty="0">
                <a:solidFill>
                  <a:schemeClr val="tx1"/>
                </a:solidFill>
                <a:effectLst/>
                <a:latin typeface="HGPｺﾞｼｯｸE" panose="020B0900000000000000" pitchFamily="50" charset="-128"/>
                <a:ea typeface="HGPｺﾞｼｯｸE" panose="020B0900000000000000" pitchFamily="50" charset="-128"/>
              </a:rPr>
              <a:t>②産業分野を対象としたスマートセンサの開発</a:t>
            </a:r>
            <a:endParaRPr kumimoji="1" lang="en-US" altLang="ja-JP" sz="2000" kern="1200" dirty="0">
              <a:solidFill>
                <a:schemeClr val="tx1"/>
              </a:solidFill>
              <a:effectLst/>
              <a:latin typeface="HGPｺﾞｼｯｸE" panose="020B0900000000000000" pitchFamily="50" charset="-128"/>
              <a:ea typeface="HGPｺﾞｼｯｸE" panose="020B0900000000000000" pitchFamily="50" charset="-128"/>
            </a:endParaRPr>
          </a:p>
          <a:p>
            <a:pPr lvl="1"/>
            <a:r>
              <a:rPr lang="ja-JP" altLang="en-US" sz="2000" dirty="0">
                <a:latin typeface="HGPｺﾞｼｯｸE" panose="020B0900000000000000" pitchFamily="50" charset="-128"/>
                <a:ea typeface="HGPｺﾞｼｯｸE" panose="020B0900000000000000" pitchFamily="50" charset="-128"/>
              </a:rPr>
              <a:t>　  </a:t>
            </a:r>
            <a:r>
              <a:rPr lang="en-US" altLang="ja-JP" sz="2000" dirty="0">
                <a:latin typeface="HGPｺﾞｼｯｸE" panose="020B0900000000000000" pitchFamily="50" charset="-128"/>
                <a:ea typeface="HGPｺﾞｼｯｸE" panose="020B0900000000000000" pitchFamily="50" charset="-128"/>
              </a:rPr>
              <a:t>	</a:t>
            </a:r>
            <a:r>
              <a:rPr lang="ja-JP" altLang="en-US" sz="2000" dirty="0">
                <a:latin typeface="HGPｺﾞｼｯｸE" panose="020B0900000000000000" pitchFamily="50" charset="-128"/>
                <a:ea typeface="HGPｺﾞｼｯｸE" panose="020B0900000000000000" pitchFamily="50" charset="-128"/>
              </a:rPr>
              <a:t>②</a:t>
            </a:r>
            <a:r>
              <a:rPr lang="en-US" altLang="ja-JP" sz="2000" dirty="0">
                <a:latin typeface="HGPｺﾞｼｯｸE" panose="020B0900000000000000" pitchFamily="50" charset="-128"/>
                <a:ea typeface="HGPｺﾞｼｯｸE" panose="020B0900000000000000" pitchFamily="50" charset="-128"/>
              </a:rPr>
              <a:t>-(1)</a:t>
            </a:r>
            <a:r>
              <a:rPr lang="ja-JP" altLang="en-US" sz="2000" dirty="0">
                <a:latin typeface="HGPｺﾞｼｯｸE" panose="020B0900000000000000" pitchFamily="50" charset="-128"/>
                <a:ea typeface="HGPｺﾞｼｯｸE" panose="020B0900000000000000" pitchFamily="50" charset="-128"/>
              </a:rPr>
              <a:t>　設備の異常を検出する省電力型ガスセンサの開発（富士電機）</a:t>
            </a:r>
            <a:endParaRPr lang="en-US" altLang="ja-JP" sz="2000" dirty="0">
              <a:latin typeface="HGPｺﾞｼｯｸE" panose="020B0900000000000000" pitchFamily="50" charset="-128"/>
              <a:ea typeface="HGPｺﾞｼｯｸE" panose="020B0900000000000000" pitchFamily="50" charset="-128"/>
            </a:endParaRPr>
          </a:p>
          <a:p>
            <a:pPr lvl="1"/>
            <a:r>
              <a:rPr lang="ja-JP" altLang="en-US" sz="2000" dirty="0">
                <a:latin typeface="HGPｺﾞｼｯｸE" panose="020B0900000000000000" pitchFamily="50" charset="-128"/>
                <a:ea typeface="HGPｺﾞｼｯｸE" panose="020B0900000000000000" pitchFamily="50" charset="-128"/>
              </a:rPr>
              <a:t>　  </a:t>
            </a:r>
            <a:r>
              <a:rPr lang="en-US" altLang="ja-JP" sz="2000" dirty="0">
                <a:latin typeface="HGPｺﾞｼｯｸE" panose="020B0900000000000000" pitchFamily="50" charset="-128"/>
                <a:ea typeface="HGPｺﾞｼｯｸE" panose="020B0900000000000000" pitchFamily="50" charset="-128"/>
              </a:rPr>
              <a:t>	</a:t>
            </a:r>
            <a:r>
              <a:rPr lang="ja-JP" altLang="en-US" sz="2000" dirty="0">
                <a:latin typeface="HGPｺﾞｼｯｸE" panose="020B0900000000000000" pitchFamily="50" charset="-128"/>
                <a:ea typeface="HGPｺﾞｼｯｸE" panose="020B0900000000000000" pitchFamily="50" charset="-128"/>
              </a:rPr>
              <a:t>②</a:t>
            </a:r>
            <a:r>
              <a:rPr lang="en-US" altLang="ja-JP" sz="2000" dirty="0">
                <a:latin typeface="HGPｺﾞｼｯｸE" panose="020B0900000000000000" pitchFamily="50" charset="-128"/>
                <a:ea typeface="HGPｺﾞｼｯｸE" panose="020B0900000000000000" pitchFamily="50" charset="-128"/>
              </a:rPr>
              <a:t>-(2)  </a:t>
            </a:r>
            <a:r>
              <a:rPr lang="ja-JP" altLang="en-US" sz="2000" dirty="0">
                <a:latin typeface="HGPｺﾞｼｯｸE" panose="020B0900000000000000" pitchFamily="50" charset="-128"/>
                <a:ea typeface="HGPｺﾞｼｯｸE" panose="020B0900000000000000" pitchFamily="50" charset="-128"/>
              </a:rPr>
              <a:t>工場内の温度分布を非接触で計測する低消費電力な</a:t>
            </a:r>
            <a:endParaRPr lang="en-US" altLang="ja-JP" sz="2000" dirty="0">
              <a:latin typeface="HGPｺﾞｼｯｸE" panose="020B0900000000000000" pitchFamily="50" charset="-128"/>
              <a:ea typeface="HGPｺﾞｼｯｸE" panose="020B0900000000000000" pitchFamily="50" charset="-128"/>
            </a:endParaRPr>
          </a:p>
          <a:p>
            <a:pPr lvl="1"/>
            <a:r>
              <a:rPr lang="en-US" altLang="ja-JP" sz="2000" dirty="0">
                <a:latin typeface="HGPｺﾞｼｯｸE" panose="020B0900000000000000" pitchFamily="50" charset="-128"/>
                <a:ea typeface="HGPｺﾞｼｯｸE" panose="020B0900000000000000" pitchFamily="50" charset="-128"/>
              </a:rPr>
              <a:t>               </a:t>
            </a:r>
            <a:r>
              <a:rPr lang="ja-JP" altLang="en-US" sz="2000" dirty="0">
                <a:latin typeface="HGPｺﾞｼｯｸE" panose="020B0900000000000000" pitchFamily="50" charset="-128"/>
                <a:ea typeface="HGPｺﾞｼｯｸE" panose="020B0900000000000000" pitchFamily="50" charset="-128"/>
              </a:rPr>
              <a:t>赤外線アレーセンサの開発（オムロン）</a:t>
            </a:r>
            <a:endParaRPr lang="en-US" altLang="ja-JP" sz="2000" dirty="0">
              <a:latin typeface="HGPｺﾞｼｯｸE" panose="020B0900000000000000" pitchFamily="50" charset="-128"/>
              <a:ea typeface="HGPｺﾞｼｯｸE" panose="020B0900000000000000" pitchFamily="50" charset="-128"/>
            </a:endParaRPr>
          </a:p>
          <a:p>
            <a:pPr lvl="1"/>
            <a:endParaRPr lang="en-US" altLang="ja-JP" sz="2000" dirty="0">
              <a:latin typeface="HGPｺﾞｼｯｸE" panose="020B0900000000000000" pitchFamily="50" charset="-128"/>
              <a:ea typeface="HGPｺﾞｼｯｸE" panose="020B0900000000000000" pitchFamily="50" charset="-128"/>
            </a:endParaRPr>
          </a:p>
          <a:p>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　　　</a:t>
            </a:r>
            <a:r>
              <a:rPr kumimoji="1" lang="ja-JP" altLang="ja-JP" sz="2000" kern="1200" dirty="0">
                <a:solidFill>
                  <a:schemeClr val="tx1"/>
                </a:solidFill>
                <a:effectLst/>
                <a:latin typeface="HGPｺﾞｼｯｸE" panose="020B0900000000000000" pitchFamily="50" charset="-128"/>
                <a:ea typeface="HGPｺﾞｼｯｸE" panose="020B0900000000000000" pitchFamily="50" charset="-128"/>
              </a:rPr>
              <a:t>③産業分野における微小振動で連続的な高出力可能な自立電源の開発</a:t>
            </a:r>
            <a:endParaRPr kumimoji="1" lang="en-US" altLang="ja-JP" sz="2000" kern="1200" dirty="0">
              <a:solidFill>
                <a:schemeClr val="tx1"/>
              </a:solidFill>
              <a:effectLst/>
              <a:latin typeface="HGPｺﾞｼｯｸE" panose="020B0900000000000000" pitchFamily="50" charset="-128"/>
              <a:ea typeface="HGPｺﾞｼｯｸE" panose="020B0900000000000000" pitchFamily="50" charset="-128"/>
            </a:endParaRPr>
          </a:p>
          <a:p>
            <a:r>
              <a:rPr lang="en-US" altLang="ja-JP" sz="2000" dirty="0">
                <a:latin typeface="HGPｺﾞｼｯｸE" panose="020B0900000000000000" pitchFamily="50" charset="-128"/>
                <a:ea typeface="HGPｺﾞｼｯｸE" panose="020B0900000000000000" pitchFamily="50" charset="-128"/>
              </a:rPr>
              <a:t>	</a:t>
            </a:r>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（ＮＭＥＭＳ／株式会社鷺宮製作所）</a:t>
            </a:r>
            <a:endParaRPr kumimoji="1" lang="en-US" altLang="ja-JP" sz="2000" kern="1200" dirty="0">
              <a:solidFill>
                <a:schemeClr val="tx1"/>
              </a:solidFill>
              <a:effectLst/>
              <a:latin typeface="HGPｺﾞｼｯｸE" panose="020B0900000000000000" pitchFamily="50" charset="-128"/>
              <a:ea typeface="HGPｺﾞｼｯｸE" panose="020B0900000000000000" pitchFamily="50" charset="-128"/>
            </a:endParaRPr>
          </a:p>
          <a:p>
            <a:r>
              <a:rPr lang="en-US" altLang="ja-JP"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③</a:t>
            </a:r>
            <a:r>
              <a:rPr lang="en-US" altLang="ja-JP" sz="2000" dirty="0">
                <a:latin typeface="HGPｺﾞｼｯｸE" panose="020B0900000000000000" pitchFamily="50" charset="-128"/>
                <a:ea typeface="HGPｺﾞｼｯｸE" panose="020B0900000000000000" pitchFamily="50" charset="-128"/>
              </a:rPr>
              <a:t>-(1) </a:t>
            </a:r>
            <a:r>
              <a:rPr lang="ja-JP" altLang="ja-JP" sz="2000" dirty="0">
                <a:latin typeface="HGPｺﾞｼｯｸE" panose="020B0900000000000000" pitchFamily="50" charset="-128"/>
                <a:ea typeface="HGPｺﾞｼｯｸE" panose="020B0900000000000000" pitchFamily="50" charset="-128"/>
              </a:rPr>
              <a:t>出力</a:t>
            </a:r>
            <a:r>
              <a:rPr lang="en-US" altLang="ja-JP" sz="2000" dirty="0">
                <a:latin typeface="HGPｺﾞｼｯｸE" panose="020B0900000000000000" pitchFamily="50" charset="-128"/>
                <a:ea typeface="HGPｺﾞｼｯｸE" panose="020B0900000000000000" pitchFamily="50" charset="-128"/>
              </a:rPr>
              <a:t>500μW</a:t>
            </a:r>
            <a:r>
              <a:rPr lang="ja-JP" altLang="ja-JP" sz="2000" dirty="0">
                <a:latin typeface="HGPｺﾞｼｯｸE" panose="020B0900000000000000" pitchFamily="50" charset="-128"/>
                <a:ea typeface="HGPｺﾞｼｯｸE" panose="020B0900000000000000" pitchFamily="50" charset="-128"/>
              </a:rPr>
              <a:t>のための高効率振動発電素子の開発</a:t>
            </a:r>
            <a:endParaRPr lang="en-US" altLang="ja-JP" sz="2000" dirty="0">
              <a:latin typeface="HGPｺﾞｼｯｸE" panose="020B0900000000000000" pitchFamily="50" charset="-128"/>
              <a:ea typeface="HGPｺﾞｼｯｸE" panose="020B0900000000000000" pitchFamily="50" charset="-128"/>
            </a:endParaRPr>
          </a:p>
          <a:p>
            <a:r>
              <a:rPr lang="ja-JP" altLang="en-US"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a:t>
            </a:r>
            <a:r>
              <a:rPr lang="ja-JP" altLang="en-US" sz="2000" dirty="0">
                <a:latin typeface="HGPｺﾞｼｯｸE" panose="020B0900000000000000" pitchFamily="50" charset="-128"/>
                <a:ea typeface="HGPｺﾞｼｯｸE" panose="020B0900000000000000" pitchFamily="50" charset="-128"/>
              </a:rPr>
              <a:t>静岡大学、鷺宮製作所、東京大学（再委託））</a:t>
            </a:r>
            <a:endParaRPr lang="ja-JP" altLang="ja-JP" sz="2000" dirty="0">
              <a:latin typeface="HGPｺﾞｼｯｸE" panose="020B0900000000000000" pitchFamily="50" charset="-128"/>
              <a:ea typeface="HGPｺﾞｼｯｸE" panose="020B0900000000000000" pitchFamily="50" charset="-128"/>
            </a:endParaRPr>
          </a:p>
          <a:p>
            <a:r>
              <a:rPr lang="en-US" altLang="ja-JP"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③</a:t>
            </a:r>
            <a:r>
              <a:rPr lang="en-US" altLang="ja-JP" sz="2000" dirty="0">
                <a:latin typeface="HGPｺﾞｼｯｸE" panose="020B0900000000000000" pitchFamily="50" charset="-128"/>
                <a:ea typeface="HGPｺﾞｼｯｸE" panose="020B0900000000000000" pitchFamily="50" charset="-128"/>
              </a:rPr>
              <a:t>-(2) </a:t>
            </a:r>
            <a:r>
              <a:rPr lang="ja-JP" altLang="ja-JP" sz="2000" dirty="0">
                <a:latin typeface="HGPｺﾞｼｯｸE" panose="020B0900000000000000" pitchFamily="50" charset="-128"/>
                <a:ea typeface="HGPｺﾞｼｯｸE" panose="020B0900000000000000" pitchFamily="50" charset="-128"/>
              </a:rPr>
              <a:t>微小加速度領域での振動発電を可能にする機構開発</a:t>
            </a:r>
            <a:endParaRPr lang="en-US" altLang="ja-JP" sz="2000" dirty="0">
              <a:latin typeface="HGPｺﾞｼｯｸE" panose="020B0900000000000000" pitchFamily="50" charset="-128"/>
              <a:ea typeface="HGPｺﾞｼｯｸE" panose="020B0900000000000000" pitchFamily="50" charset="-128"/>
            </a:endParaRPr>
          </a:p>
          <a:p>
            <a:r>
              <a:rPr lang="ja-JP" altLang="en-US"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a:t>
            </a:r>
            <a:r>
              <a:rPr lang="ja-JP" altLang="en-US" sz="2000" dirty="0">
                <a:latin typeface="HGPｺﾞｼｯｸE" panose="020B0900000000000000" pitchFamily="50" charset="-128"/>
                <a:ea typeface="HGPｺﾞｼｯｸE" panose="020B0900000000000000" pitchFamily="50" charset="-128"/>
              </a:rPr>
              <a:t>鷺宮製作所、東京大学（再委託）</a:t>
            </a:r>
            <a:r>
              <a:rPr lang="ja-JP" altLang="ja-JP" sz="2000" dirty="0">
                <a:latin typeface="HGPｺﾞｼｯｸE" panose="020B0900000000000000" pitchFamily="50" charset="-128"/>
                <a:ea typeface="HGPｺﾞｼｯｸE" panose="020B0900000000000000" pitchFamily="50" charset="-128"/>
              </a:rPr>
              <a:t>）</a:t>
            </a:r>
          </a:p>
          <a:p>
            <a:r>
              <a:rPr lang="en-US" altLang="ja-JP"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③</a:t>
            </a:r>
            <a:r>
              <a:rPr lang="en-US" altLang="ja-JP" sz="2000" dirty="0">
                <a:latin typeface="HGPｺﾞｼｯｸE" panose="020B0900000000000000" pitchFamily="50" charset="-128"/>
                <a:ea typeface="HGPｺﾞｼｯｸE" panose="020B0900000000000000" pitchFamily="50" charset="-128"/>
              </a:rPr>
              <a:t>-(3) </a:t>
            </a:r>
            <a:r>
              <a:rPr lang="ja-JP" altLang="ja-JP" sz="2000" dirty="0">
                <a:latin typeface="HGPｺﾞｼｯｸE" panose="020B0900000000000000" pitchFamily="50" charset="-128"/>
                <a:ea typeface="HGPｺﾞｼｯｸE" panose="020B0900000000000000" pitchFamily="50" charset="-128"/>
              </a:rPr>
              <a:t>エレクトレット形成方法の確立（</a:t>
            </a:r>
            <a:r>
              <a:rPr lang="ja-JP" altLang="en-US" sz="2000" dirty="0">
                <a:latin typeface="HGPｺﾞｼｯｸE" panose="020B0900000000000000" pitchFamily="50" charset="-128"/>
                <a:ea typeface="HGPｺﾞｼｯｸE" panose="020B0900000000000000" pitchFamily="50" charset="-128"/>
              </a:rPr>
              <a:t>静岡大学</a:t>
            </a:r>
            <a:r>
              <a:rPr lang="ja-JP" altLang="ja-JP" sz="2000" dirty="0">
                <a:latin typeface="HGPｺﾞｼｯｸE" panose="020B0900000000000000" pitchFamily="50" charset="-128"/>
                <a:ea typeface="HGPｺﾞｼｯｸE" panose="020B0900000000000000" pitchFamily="50" charset="-128"/>
              </a:rPr>
              <a:t>）</a:t>
            </a:r>
          </a:p>
          <a:p>
            <a:r>
              <a:rPr lang="en-US" altLang="ja-JP" sz="2000" dirty="0">
                <a:latin typeface="HGPｺﾞｼｯｸE" panose="020B0900000000000000" pitchFamily="50" charset="-128"/>
                <a:ea typeface="HGPｺﾞｼｯｸE" panose="020B0900000000000000" pitchFamily="50" charset="-128"/>
              </a:rPr>
              <a:t>	</a:t>
            </a:r>
            <a:r>
              <a:rPr lang="ja-JP" altLang="ja-JP" sz="2000" dirty="0">
                <a:latin typeface="HGPｺﾞｼｯｸE" panose="020B0900000000000000" pitchFamily="50" charset="-128"/>
                <a:ea typeface="HGPｺﾞｼｯｸE" panose="020B0900000000000000" pitchFamily="50" charset="-128"/>
              </a:rPr>
              <a:t>③</a:t>
            </a:r>
            <a:r>
              <a:rPr lang="en-US" altLang="ja-JP" sz="2000" dirty="0">
                <a:latin typeface="HGPｺﾞｼｯｸE" panose="020B0900000000000000" pitchFamily="50" charset="-128"/>
                <a:ea typeface="HGPｺﾞｼｯｸE" panose="020B0900000000000000" pitchFamily="50" charset="-128"/>
              </a:rPr>
              <a:t>-(4) </a:t>
            </a:r>
            <a:r>
              <a:rPr lang="ja-JP" altLang="ja-JP" sz="2000" dirty="0">
                <a:latin typeface="HGPｺﾞｼｯｸE" panose="020B0900000000000000" pitchFamily="50" charset="-128"/>
                <a:ea typeface="HGPｺﾞｼｯｸE" panose="020B0900000000000000" pitchFamily="50" charset="-128"/>
              </a:rPr>
              <a:t>無線センサ端末の運用に適した高速充電技術（</a:t>
            </a:r>
            <a:r>
              <a:rPr lang="ja-JP" altLang="en-US" sz="2000" dirty="0">
                <a:latin typeface="HGPｺﾞｼｯｸE" panose="020B0900000000000000" pitchFamily="50" charset="-128"/>
                <a:ea typeface="HGPｺﾞｼｯｸE" panose="020B0900000000000000" pitchFamily="50" charset="-128"/>
              </a:rPr>
              <a:t>鷺宮製作所</a:t>
            </a:r>
            <a:r>
              <a:rPr lang="ja-JP" altLang="ja-JP" sz="2000" dirty="0">
                <a:latin typeface="HGPｺﾞｼｯｸE" panose="020B0900000000000000" pitchFamily="50" charset="-128"/>
                <a:ea typeface="HGPｺﾞｼｯｸE" panose="020B0900000000000000" pitchFamily="50" charset="-128"/>
              </a:rPr>
              <a:t>）</a:t>
            </a:r>
            <a:endParaRPr lang="en-US" altLang="ja-JP" sz="2000" dirty="0">
              <a:latin typeface="HGPｺﾞｼｯｸE" panose="020B0900000000000000" pitchFamily="50" charset="-128"/>
              <a:ea typeface="HGPｺﾞｼｯｸE" panose="020B0900000000000000" pitchFamily="50" charset="-128"/>
            </a:endParaRPr>
          </a:p>
          <a:p>
            <a:r>
              <a:rPr lang="ja-JP" altLang="en-US" sz="2000" dirty="0">
                <a:latin typeface="HGPｺﾞｼｯｸE" panose="020B0900000000000000" pitchFamily="50" charset="-128"/>
                <a:ea typeface="HGPｺﾞｼｯｸE" panose="020B0900000000000000" pitchFamily="50" charset="-128"/>
              </a:rPr>
              <a:t>　　　　　 ③</a:t>
            </a:r>
            <a:r>
              <a:rPr lang="en-US" altLang="ja-JP" sz="2000" dirty="0">
                <a:latin typeface="HGPｺﾞｼｯｸE" panose="020B0900000000000000" pitchFamily="50" charset="-128"/>
                <a:ea typeface="HGPｺﾞｼｯｸE" panose="020B0900000000000000" pitchFamily="50" charset="-128"/>
              </a:rPr>
              <a:t>-(5) </a:t>
            </a:r>
            <a:r>
              <a:rPr lang="ja-JP" altLang="en-US" sz="2000" dirty="0">
                <a:latin typeface="HGPｺﾞｼｯｸE" panose="020B0900000000000000" pitchFamily="50" charset="-128"/>
                <a:ea typeface="HGPｺﾞｼｯｸE" panose="020B0900000000000000" pitchFamily="50" charset="-128"/>
              </a:rPr>
              <a:t>極低周波発電技術開発（鷺宮製作所、電力中央研究所（再委託）</a:t>
            </a:r>
            <a:endParaRPr lang="en-US" altLang="ja-JP" sz="2000" dirty="0">
              <a:latin typeface="HGPｺﾞｼｯｸE" panose="020B0900000000000000" pitchFamily="50" charset="-128"/>
              <a:ea typeface="HGPｺﾞｼｯｸE" panose="020B0900000000000000" pitchFamily="50" charset="-128"/>
            </a:endParaRPr>
          </a:p>
          <a:p>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           ③</a:t>
            </a:r>
            <a:r>
              <a:rPr lang="en-US" altLang="ja-JP" sz="2000" dirty="0">
                <a:latin typeface="HGPｺﾞｼｯｸE" panose="020B0900000000000000" pitchFamily="50" charset="-128"/>
                <a:ea typeface="HGPｺﾞｼｯｸE" panose="020B0900000000000000" pitchFamily="50" charset="-128"/>
              </a:rPr>
              <a:t>-(6) </a:t>
            </a:r>
            <a:r>
              <a:rPr lang="ja-JP" altLang="ja-JP" sz="2000" dirty="0">
                <a:latin typeface="HGPｺﾞｼｯｸE" panose="020B0900000000000000" pitchFamily="50" charset="-128"/>
                <a:ea typeface="HGPｺﾞｼｯｸE" panose="020B0900000000000000" pitchFamily="50" charset="-128"/>
              </a:rPr>
              <a:t>量産化プロセスの調査</a:t>
            </a:r>
            <a:r>
              <a:rPr lang="en-US" altLang="ja-JP" sz="2000" dirty="0">
                <a:latin typeface="HGPｺﾞｼｯｸE" panose="020B0900000000000000" pitchFamily="50" charset="-128"/>
                <a:ea typeface="HGPｺﾞｼｯｸE" panose="020B0900000000000000" pitchFamily="50" charset="-128"/>
              </a:rPr>
              <a:t>(</a:t>
            </a:r>
            <a:r>
              <a:rPr lang="ja-JP" altLang="ja-JP" sz="2000" dirty="0">
                <a:latin typeface="HGPｺﾞｼｯｸE" panose="020B0900000000000000" pitchFamily="50" charset="-128"/>
                <a:ea typeface="HGPｺﾞｼｯｸE" panose="020B0900000000000000" pitchFamily="50" charset="-128"/>
              </a:rPr>
              <a:t>マイクロマシンセンター</a:t>
            </a:r>
            <a:r>
              <a:rPr lang="en-US" altLang="ja-JP" sz="2000" dirty="0">
                <a:latin typeface="HGPｺﾞｼｯｸE" panose="020B0900000000000000" pitchFamily="50" charset="-128"/>
                <a:ea typeface="HGPｺﾞｼｯｸE" panose="020B0900000000000000" pitchFamily="50" charset="-128"/>
              </a:rPr>
              <a:t>) </a:t>
            </a:r>
            <a:endParaRPr kumimoji="1" lang="en-US" altLang="ja-JP" sz="2000" kern="1200" dirty="0">
              <a:solidFill>
                <a:schemeClr val="tx1"/>
              </a:solidFill>
              <a:effectLst/>
              <a:latin typeface="HGPｺﾞｼｯｸE" panose="020B0900000000000000" pitchFamily="50" charset="-128"/>
              <a:ea typeface="HGPｺﾞｼｯｸE" panose="020B0900000000000000" pitchFamily="50" charset="-128"/>
            </a:endParaRPr>
          </a:p>
          <a:p>
            <a:endParaRPr lang="en-US" altLang="ja-JP" sz="2000" dirty="0">
              <a:latin typeface="HGPｺﾞｼｯｸE" panose="020B0900000000000000" pitchFamily="50" charset="-128"/>
              <a:ea typeface="HGPｺﾞｼｯｸE" panose="020B0900000000000000" pitchFamily="50" charset="-128"/>
            </a:endParaRPr>
          </a:p>
          <a:p>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　　　　報告担当：</a:t>
            </a:r>
            <a:r>
              <a:rPr kumimoji="1" lang="ja-JP" altLang="ja-JP" sz="2000" kern="1200" dirty="0">
                <a:solidFill>
                  <a:schemeClr val="tx1"/>
                </a:solidFill>
                <a:effectLst/>
                <a:latin typeface="HGPｺﾞｼｯｸE" panose="020B0900000000000000" pitchFamily="50" charset="-128"/>
                <a:ea typeface="HGPｺﾞｼｯｸE" panose="020B0900000000000000" pitchFamily="50" charset="-128"/>
              </a:rPr>
              <a:t>サブプロジェクトリーダー</a:t>
            </a:r>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　</a:t>
            </a:r>
            <a:r>
              <a:rPr kumimoji="1" lang="x-none" altLang="ja-JP" sz="2000" kern="1200" dirty="0">
                <a:solidFill>
                  <a:schemeClr val="tx1"/>
                </a:solidFill>
                <a:effectLst/>
                <a:latin typeface="HGPｺﾞｼｯｸE" panose="020B0900000000000000" pitchFamily="50" charset="-128"/>
                <a:ea typeface="HGPｺﾞｼｯｸE" panose="020B0900000000000000" pitchFamily="50" charset="-128"/>
              </a:rPr>
              <a:t>年吉</a:t>
            </a:r>
            <a:r>
              <a:rPr lang="ja-JP" altLang="en-US" sz="2000" dirty="0">
                <a:latin typeface="HGPｺﾞｼｯｸE" panose="020B0900000000000000" pitchFamily="50" charset="-128"/>
                <a:ea typeface="HGPｺﾞｼｯｸE" panose="020B0900000000000000" pitchFamily="50" charset="-128"/>
              </a:rPr>
              <a:t>　</a:t>
            </a:r>
            <a:r>
              <a:rPr kumimoji="1" lang="x-none" altLang="ja-JP" sz="2000" kern="1200" dirty="0">
                <a:solidFill>
                  <a:schemeClr val="tx1"/>
                </a:solidFill>
                <a:effectLst/>
                <a:latin typeface="HGPｺﾞｼｯｸE" panose="020B0900000000000000" pitchFamily="50" charset="-128"/>
                <a:ea typeface="HGPｺﾞｼｯｸE" panose="020B0900000000000000" pitchFamily="50" charset="-128"/>
              </a:rPr>
              <a:t>洋</a:t>
            </a:r>
            <a:endParaRPr kumimoji="1" lang="en-US" altLang="ja-JP" sz="2000" kern="1200" dirty="0">
              <a:solidFill>
                <a:schemeClr val="tx1"/>
              </a:solidFill>
              <a:effectLst/>
              <a:latin typeface="HGPｺﾞｼｯｸE" panose="020B0900000000000000" pitchFamily="50" charset="-128"/>
              <a:ea typeface="HGPｺﾞｼｯｸE" panose="020B0900000000000000" pitchFamily="50" charset="-128"/>
            </a:endParaRPr>
          </a:p>
          <a:p>
            <a:r>
              <a:rPr kumimoji="1" lang="ja-JP" altLang="en-US" sz="2000" kern="1200" dirty="0">
                <a:solidFill>
                  <a:schemeClr val="tx1"/>
                </a:solidFill>
                <a:effectLst/>
                <a:latin typeface="HGPｺﾞｼｯｸE" panose="020B0900000000000000" pitchFamily="50" charset="-128"/>
                <a:ea typeface="HGPｺﾞｼｯｸE" panose="020B0900000000000000" pitchFamily="50" charset="-128"/>
              </a:rPr>
              <a:t>　　　　　　　　　　　　　　</a:t>
            </a:r>
            <a:r>
              <a:rPr lang="ja-JP" altLang="en-US" sz="2000" dirty="0">
                <a:latin typeface="HGPｺﾞｼｯｸE" panose="020B0900000000000000" pitchFamily="50" charset="-128"/>
                <a:ea typeface="HGPｺﾞｼｯｸE" panose="020B0900000000000000" pitchFamily="50" charset="-128"/>
              </a:rPr>
              <a:t>（</a:t>
            </a:r>
            <a:r>
              <a:rPr kumimoji="1" lang="x-none" altLang="ja-JP" sz="2000" kern="1200" dirty="0">
                <a:solidFill>
                  <a:schemeClr val="tx1"/>
                </a:solidFill>
                <a:effectLst/>
                <a:latin typeface="HGPｺﾞｼｯｸE" panose="020B0900000000000000" pitchFamily="50" charset="-128"/>
                <a:ea typeface="HGPｺﾞｼｯｸE" panose="020B0900000000000000" pitchFamily="50" charset="-128"/>
              </a:rPr>
              <a:t>東京大学生産技術研究所 教授）</a:t>
            </a:r>
            <a:endParaRPr kumimoji="1" lang="ja-JP" altLang="en-US" sz="2000" dirty="0">
              <a:latin typeface="HGPｺﾞｼｯｸE" panose="020B0900000000000000" pitchFamily="50" charset="-128"/>
              <a:ea typeface="HGPｺﾞｼｯｸE" panose="020B0900000000000000" pitchFamily="50" charset="-128"/>
            </a:endParaRPr>
          </a:p>
        </p:txBody>
      </p:sp>
      <p:sp>
        <p:nvSpPr>
          <p:cNvPr id="2" name="正方形/長方形 1"/>
          <p:cNvSpPr/>
          <p:nvPr/>
        </p:nvSpPr>
        <p:spPr>
          <a:xfrm>
            <a:off x="1115616" y="-15190"/>
            <a:ext cx="7344816" cy="707886"/>
          </a:xfrm>
          <a:prstGeom prst="rect">
            <a:avLst/>
          </a:prstGeom>
          <a:noFill/>
        </p:spPr>
        <p:txBody>
          <a:bodyPr wrap="square">
            <a:spAutoFit/>
          </a:bodyPr>
          <a:lstStyle/>
          <a:p>
            <a:pPr algn="just" eaLnBrk="1" fontAlgn="auto" hangingPunct="1">
              <a:spcBef>
                <a:spcPts val="0"/>
              </a:spcBef>
              <a:spcAft>
                <a:spcPts val="0"/>
              </a:spcAft>
            </a:pPr>
            <a:r>
              <a:rPr lang="x-none" altLang="ja-JP" sz="2000" b="1" kern="0" dirty="0">
                <a:latin typeface="+mn-ea"/>
                <a:ea typeface="+mn-ea"/>
                <a:cs typeface="+mn-cs"/>
              </a:rPr>
              <a:t>（２）</a:t>
            </a:r>
            <a:r>
              <a:rPr lang="ja-JP" altLang="ja-JP" sz="2000" b="1" kern="0" dirty="0">
                <a:latin typeface="+mn-ea"/>
                <a:ea typeface="+mn-ea"/>
                <a:cs typeface="+mn-cs"/>
              </a:rPr>
              <a:t>各研究開発テーマの今年度実施計画</a:t>
            </a:r>
            <a:endParaRPr lang="en-US" altLang="ja-JP" sz="2000" b="1" kern="0" dirty="0">
              <a:latin typeface="+mn-ea"/>
              <a:ea typeface="+mn-ea"/>
              <a:cs typeface="+mn-cs"/>
            </a:endParaRPr>
          </a:p>
          <a:p>
            <a:pPr eaLnBrk="1" fontAlgn="auto" hangingPunct="1">
              <a:spcBef>
                <a:spcPts val="0"/>
              </a:spcBef>
              <a:spcAft>
                <a:spcPts val="0"/>
              </a:spcAft>
            </a:pPr>
            <a:r>
              <a:rPr lang="ja-JP" altLang="en-US" sz="2000" b="1" kern="0" dirty="0">
                <a:latin typeface="+mn-ea"/>
                <a:ea typeface="+mn-ea"/>
                <a:cs typeface="+mn-cs"/>
              </a:rPr>
              <a:t>　　　　　　　　　　　　　</a:t>
            </a:r>
            <a:r>
              <a:rPr lang="ja-JP" altLang="ja-JP" sz="2000" b="1" kern="0" dirty="0">
                <a:latin typeface="+mn-ea"/>
                <a:ea typeface="+mn-ea"/>
                <a:cs typeface="+mn-cs"/>
              </a:rPr>
              <a:t>及び進捗報告</a:t>
            </a:r>
            <a:r>
              <a:rPr lang="ja-JP" altLang="en-US" sz="2000" b="1" kern="0" dirty="0">
                <a:latin typeface="+mn-ea"/>
                <a:ea typeface="+mn-ea"/>
                <a:cs typeface="+mn-cs"/>
              </a:rPr>
              <a:t>　</a:t>
            </a:r>
            <a:r>
              <a:rPr lang="ja-JP" altLang="ja-JP" sz="2000" b="1" kern="0" dirty="0">
                <a:latin typeface="+mn-ea"/>
                <a:ea typeface="+mn-ea"/>
                <a:cs typeface="+mn-cs"/>
              </a:rPr>
              <a:t>（</a:t>
            </a:r>
            <a:r>
              <a:rPr lang="en-US" altLang="ja-JP" sz="2000" b="1" kern="0" dirty="0">
                <a:latin typeface="+mn-ea"/>
                <a:ea typeface="+mn-ea"/>
                <a:cs typeface="+mn-cs"/>
              </a:rPr>
              <a:t>1</a:t>
            </a:r>
            <a:r>
              <a:rPr lang="ja-JP" altLang="en-US" sz="2000" b="1" kern="0" dirty="0">
                <a:latin typeface="+mn-ea"/>
                <a:ea typeface="+mn-ea"/>
                <a:cs typeface="+mn-cs"/>
              </a:rPr>
              <a:t>～</a:t>
            </a:r>
            <a:r>
              <a:rPr lang="en-US" altLang="ja-JP" sz="2000" b="1" kern="0" dirty="0">
                <a:latin typeface="+mn-ea"/>
                <a:ea typeface="+mn-ea"/>
                <a:cs typeface="+mn-cs"/>
              </a:rPr>
              <a:t>2</a:t>
            </a:r>
            <a:r>
              <a:rPr lang="ja-JP" altLang="en-US" sz="2000" b="1" kern="0" dirty="0">
                <a:latin typeface="+mn-ea"/>
                <a:ea typeface="+mn-ea"/>
                <a:cs typeface="+mn-cs"/>
              </a:rPr>
              <a:t>月</a:t>
            </a:r>
            <a:r>
              <a:rPr lang="ja-JP" altLang="ja-JP" sz="2000" b="1" kern="0" dirty="0">
                <a:latin typeface="+mn-ea"/>
                <a:ea typeface="+mn-ea"/>
                <a:cs typeface="+mn-cs"/>
              </a:rPr>
              <a:t>度）</a:t>
            </a:r>
            <a:r>
              <a:rPr lang="ja-JP" altLang="en-US" sz="2000" b="1" kern="0" dirty="0">
                <a:latin typeface="+mn-ea"/>
                <a:ea typeface="+mn-ea"/>
                <a:cs typeface="+mn-cs"/>
              </a:rPr>
              <a:t>　</a:t>
            </a:r>
            <a:endParaRPr lang="ja-JP" altLang="ja-JP" sz="2000" b="1" kern="0" dirty="0">
              <a:latin typeface="+mn-ea"/>
              <a:ea typeface="+mn-ea"/>
              <a:cs typeface="+mn-cs"/>
            </a:endParaRPr>
          </a:p>
        </p:txBody>
      </p:sp>
      <p:sp>
        <p:nvSpPr>
          <p:cNvPr id="3" name="スライド番号プレースホルダー 2"/>
          <p:cNvSpPr>
            <a:spLocks noGrp="1"/>
          </p:cNvSpPr>
          <p:nvPr>
            <p:ph type="sldNum" sz="quarter" idx="10"/>
          </p:nvPr>
        </p:nvSpPr>
        <p:spPr/>
        <p:txBody>
          <a:bodyPr/>
          <a:lstStyle/>
          <a:p>
            <a:fld id="{AE36F311-5DB4-254E-AF92-E085A419852C}" type="slidenum">
              <a:rPr lang="ja-JP" altLang="en-US" smtClean="0"/>
              <a:pPr/>
              <a:t>1</a:t>
            </a:fld>
            <a:endParaRPr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A38A88C-25C9-4B82-8C9C-557CF760166B}" type="slidenum">
              <a:rPr lang="ja-JP" altLang="en-US" sz="1200">
                <a:solidFill>
                  <a:srgbClr val="000000"/>
                </a:solidFill>
              </a:rPr>
              <a:pPr/>
              <a:t>2</a:t>
            </a:fld>
            <a:endParaRPr lang="ja-JP" altLang="en-US" sz="1200">
              <a:solidFill>
                <a:srgbClr val="000000"/>
              </a:solidFill>
            </a:endParaRPr>
          </a:p>
        </p:txBody>
      </p:sp>
      <p:grpSp>
        <p:nvGrpSpPr>
          <p:cNvPr id="4099" name="グループ化 96"/>
          <p:cNvGrpSpPr>
            <a:grpSpLocks/>
          </p:cNvGrpSpPr>
          <p:nvPr/>
        </p:nvGrpSpPr>
        <p:grpSpPr bwMode="auto">
          <a:xfrm>
            <a:off x="244475" y="947738"/>
            <a:ext cx="8664575" cy="5357812"/>
            <a:chOff x="395536" y="692696"/>
            <a:chExt cx="8664200" cy="5358724"/>
          </a:xfrm>
        </p:grpSpPr>
        <p:pic>
          <p:nvPicPr>
            <p:cNvPr id="4103" name="Picture 2" descr="W:\MyDocument\デスクトップ\IoT国PJ\提案書\Concentrator.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76010" y="4234902"/>
              <a:ext cx="840581" cy="72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4" name="グループ化 99"/>
            <p:cNvGrpSpPr>
              <a:grpSpLocks/>
            </p:cNvGrpSpPr>
            <p:nvPr/>
          </p:nvGrpSpPr>
          <p:grpSpPr bwMode="auto">
            <a:xfrm rot="-1366641">
              <a:off x="6490119" y="2698174"/>
              <a:ext cx="888871" cy="1479869"/>
              <a:chOff x="6124727" y="2288799"/>
              <a:chExt cx="653731" cy="852641"/>
            </a:xfrm>
          </p:grpSpPr>
          <p:sp>
            <p:nvSpPr>
              <p:cNvPr id="137" name="Freeform 223"/>
              <p:cNvSpPr>
                <a:spLocks/>
              </p:cNvSpPr>
              <p:nvPr/>
            </p:nvSpPr>
            <p:spPr bwMode="auto">
              <a:xfrm rot="215035" flipV="1">
                <a:off x="6369320" y="2287574"/>
                <a:ext cx="408624" cy="837965"/>
              </a:xfrm>
              <a:custGeom>
                <a:avLst/>
                <a:gdLst>
                  <a:gd name="T0" fmla="*/ 0 w 630"/>
                  <a:gd name="T1" fmla="*/ 0 h 306"/>
                  <a:gd name="T2" fmla="*/ 2147483647 w 630"/>
                  <a:gd name="T3" fmla="*/ 2147483647 h 306"/>
                  <a:gd name="T4" fmla="*/ 2147483647 w 630"/>
                  <a:gd name="T5" fmla="*/ 2147483647 h 306"/>
                  <a:gd name="T6" fmla="*/ 2147483647 w 630"/>
                  <a:gd name="T7" fmla="*/ 2147483647 h 306"/>
                  <a:gd name="T8" fmla="*/ 2147483647 w 630"/>
                  <a:gd name="T9" fmla="*/ 2147483647 h 306"/>
                  <a:gd name="T10" fmla="*/ 2147483647 w 630"/>
                  <a:gd name="T11" fmla="*/ 2147483647 h 306"/>
                  <a:gd name="T12" fmla="*/ 2147483647 w 630"/>
                  <a:gd name="T13" fmla="*/ 2147483647 h 306"/>
                  <a:gd name="T14" fmla="*/ 2147483647 w 630"/>
                  <a:gd name="T15" fmla="*/ 2147483647 h 306"/>
                  <a:gd name="T16" fmla="*/ 2147483647 w 630"/>
                  <a:gd name="T17" fmla="*/ 2147483647 h 306"/>
                  <a:gd name="T18" fmla="*/ 2147483647 w 630"/>
                  <a:gd name="T19" fmla="*/ 2147483647 h 306"/>
                  <a:gd name="T20" fmla="*/ 0 w 630"/>
                  <a:gd name="T21" fmla="*/ 0 h 3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0"/>
                  <a:gd name="T34" fmla="*/ 0 h 306"/>
                  <a:gd name="T35" fmla="*/ 630 w 630"/>
                  <a:gd name="T36" fmla="*/ 306 h 30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0" h="306">
                    <a:moveTo>
                      <a:pt x="0" y="0"/>
                    </a:moveTo>
                    <a:lnTo>
                      <a:pt x="420" y="148"/>
                    </a:lnTo>
                    <a:lnTo>
                      <a:pt x="288" y="162"/>
                    </a:lnTo>
                    <a:lnTo>
                      <a:pt x="480" y="227"/>
                    </a:lnTo>
                    <a:lnTo>
                      <a:pt x="462" y="171"/>
                    </a:lnTo>
                    <a:lnTo>
                      <a:pt x="630" y="306"/>
                    </a:lnTo>
                    <a:lnTo>
                      <a:pt x="360" y="306"/>
                    </a:lnTo>
                    <a:lnTo>
                      <a:pt x="462" y="278"/>
                    </a:lnTo>
                    <a:lnTo>
                      <a:pt x="162" y="153"/>
                    </a:lnTo>
                    <a:lnTo>
                      <a:pt x="282" y="134"/>
                    </a:lnTo>
                    <a:lnTo>
                      <a:pt x="0" y="0"/>
                    </a:lnTo>
                    <a:close/>
                  </a:path>
                </a:pathLst>
              </a:custGeom>
              <a:solidFill>
                <a:srgbClr val="C00000"/>
              </a:solidFill>
              <a:ln w="9525">
                <a:solidFill>
                  <a:srgbClr val="C0504D">
                    <a:lumMod val="75000"/>
                  </a:srgbClr>
                </a:solidFill>
                <a:round/>
                <a:headEnd/>
                <a:tailEnd/>
              </a:ln>
            </p:spPr>
            <p:txBody>
              <a:bodyPr/>
              <a:lstStyle/>
              <a:p>
                <a:pPr eaLnBrk="1" fontAlgn="auto" hangingPunct="1">
                  <a:spcBef>
                    <a:spcPts val="0"/>
                  </a:spcBef>
                  <a:spcAft>
                    <a:spcPts val="0"/>
                  </a:spcAft>
                  <a:defRPr/>
                </a:pPr>
                <a:endParaRPr kumimoji="0" lang="ja-JP" altLang="en-US" sz="1600" kern="0" dirty="0">
                  <a:solidFill>
                    <a:sysClr val="windowText" lastClr="000000"/>
                  </a:solidFill>
                  <a:latin typeface="Calibri"/>
                  <a:ea typeface="ＭＳ Ｐゴシック"/>
                </a:endParaRPr>
              </a:p>
            </p:txBody>
          </p:sp>
          <p:sp>
            <p:nvSpPr>
              <p:cNvPr id="138" name="Freeform 223"/>
              <p:cNvSpPr>
                <a:spLocks/>
              </p:cNvSpPr>
              <p:nvPr/>
            </p:nvSpPr>
            <p:spPr bwMode="auto">
              <a:xfrm rot="11040198" flipV="1">
                <a:off x="6124724" y="2402822"/>
                <a:ext cx="423801" cy="738251"/>
              </a:xfrm>
              <a:custGeom>
                <a:avLst/>
                <a:gdLst>
                  <a:gd name="T0" fmla="*/ 0 w 630"/>
                  <a:gd name="T1" fmla="*/ 0 h 306"/>
                  <a:gd name="T2" fmla="*/ 2147483647 w 630"/>
                  <a:gd name="T3" fmla="*/ 2147483647 h 306"/>
                  <a:gd name="T4" fmla="*/ 2147483647 w 630"/>
                  <a:gd name="T5" fmla="*/ 2147483647 h 306"/>
                  <a:gd name="T6" fmla="*/ 2147483647 w 630"/>
                  <a:gd name="T7" fmla="*/ 2147483647 h 306"/>
                  <a:gd name="T8" fmla="*/ 2147483647 w 630"/>
                  <a:gd name="T9" fmla="*/ 2147483647 h 306"/>
                  <a:gd name="T10" fmla="*/ 2147483647 w 630"/>
                  <a:gd name="T11" fmla="*/ 2147483647 h 306"/>
                  <a:gd name="T12" fmla="*/ 2147483647 w 630"/>
                  <a:gd name="T13" fmla="*/ 2147483647 h 306"/>
                  <a:gd name="T14" fmla="*/ 2147483647 w 630"/>
                  <a:gd name="T15" fmla="*/ 2147483647 h 306"/>
                  <a:gd name="T16" fmla="*/ 2147483647 w 630"/>
                  <a:gd name="T17" fmla="*/ 2147483647 h 306"/>
                  <a:gd name="T18" fmla="*/ 2147483647 w 630"/>
                  <a:gd name="T19" fmla="*/ 2147483647 h 306"/>
                  <a:gd name="T20" fmla="*/ 0 w 630"/>
                  <a:gd name="T21" fmla="*/ 0 h 3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0"/>
                  <a:gd name="T34" fmla="*/ 0 h 306"/>
                  <a:gd name="T35" fmla="*/ 630 w 630"/>
                  <a:gd name="T36" fmla="*/ 306 h 30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0" h="306">
                    <a:moveTo>
                      <a:pt x="0" y="0"/>
                    </a:moveTo>
                    <a:lnTo>
                      <a:pt x="420" y="148"/>
                    </a:lnTo>
                    <a:lnTo>
                      <a:pt x="288" y="162"/>
                    </a:lnTo>
                    <a:lnTo>
                      <a:pt x="480" y="227"/>
                    </a:lnTo>
                    <a:lnTo>
                      <a:pt x="462" y="171"/>
                    </a:lnTo>
                    <a:lnTo>
                      <a:pt x="630" y="306"/>
                    </a:lnTo>
                    <a:lnTo>
                      <a:pt x="360" y="306"/>
                    </a:lnTo>
                    <a:lnTo>
                      <a:pt x="462" y="278"/>
                    </a:lnTo>
                    <a:lnTo>
                      <a:pt x="162" y="153"/>
                    </a:lnTo>
                    <a:lnTo>
                      <a:pt x="282" y="134"/>
                    </a:lnTo>
                    <a:lnTo>
                      <a:pt x="0" y="0"/>
                    </a:lnTo>
                    <a:close/>
                  </a:path>
                </a:pathLst>
              </a:custGeom>
              <a:solidFill>
                <a:srgbClr val="00B0F0"/>
              </a:solidFill>
              <a:ln w="9525">
                <a:solidFill>
                  <a:srgbClr val="1F497D">
                    <a:lumMod val="50000"/>
                  </a:srgbClr>
                </a:solidFill>
                <a:round/>
                <a:headEnd/>
                <a:tailEnd/>
              </a:ln>
            </p:spPr>
            <p:txBody>
              <a:bodyPr/>
              <a:lstStyle/>
              <a:p>
                <a:pPr eaLnBrk="1" fontAlgn="auto" hangingPunct="1">
                  <a:spcBef>
                    <a:spcPts val="0"/>
                  </a:spcBef>
                  <a:spcAft>
                    <a:spcPts val="0"/>
                  </a:spcAft>
                  <a:defRPr/>
                </a:pPr>
                <a:endParaRPr kumimoji="0" lang="ja-JP" altLang="en-US" sz="1600" kern="0" dirty="0">
                  <a:solidFill>
                    <a:sysClr val="windowText" lastClr="000000"/>
                  </a:solidFill>
                  <a:latin typeface="Calibri"/>
                  <a:ea typeface="ＭＳ Ｐゴシック"/>
                </a:endParaRPr>
              </a:p>
            </p:txBody>
          </p:sp>
        </p:grpSp>
        <p:grpSp>
          <p:nvGrpSpPr>
            <p:cNvPr id="4105" name="グループ化 91"/>
            <p:cNvGrpSpPr>
              <a:grpSpLocks/>
            </p:cNvGrpSpPr>
            <p:nvPr/>
          </p:nvGrpSpPr>
          <p:grpSpPr bwMode="auto">
            <a:xfrm>
              <a:off x="6156241" y="1424064"/>
              <a:ext cx="1316512" cy="1070550"/>
              <a:chOff x="3506691" y="1196752"/>
              <a:chExt cx="1353341" cy="1284858"/>
            </a:xfrm>
          </p:grpSpPr>
          <p:sp>
            <p:nvSpPr>
              <p:cNvPr id="133" name="雲 132"/>
              <p:cNvSpPr/>
              <p:nvPr/>
            </p:nvSpPr>
            <p:spPr bwMode="auto">
              <a:xfrm>
                <a:off x="3506777" y="1307990"/>
                <a:ext cx="1352794" cy="1173860"/>
              </a:xfrm>
              <a:prstGeom prst="cloud">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wrap="none" anchor="ctr"/>
              <a:lstStyle/>
              <a:p>
                <a:pPr algn="ctr" eaLnBrk="1" fontAlgn="auto" hangingPunct="1">
                  <a:spcBef>
                    <a:spcPts val="0"/>
                  </a:spcBef>
                  <a:spcAft>
                    <a:spcPts val="0"/>
                  </a:spcAft>
                  <a:defRPr/>
                </a:pPr>
                <a:endParaRPr kumimoji="0" lang="ja-JP" altLang="en-US" sz="1600" kern="0" dirty="0">
                  <a:solidFill>
                    <a:sysClr val="windowText" lastClr="000000"/>
                  </a:solidFill>
                  <a:latin typeface="Times New Roman" pitchFamily="18" charset="0"/>
                </a:endParaRPr>
              </a:p>
            </p:txBody>
          </p:sp>
          <p:sp>
            <p:nvSpPr>
              <p:cNvPr id="134" name="フローチャート: 磁気ディスク 1060"/>
              <p:cNvSpPr/>
              <p:nvPr/>
            </p:nvSpPr>
            <p:spPr bwMode="auto">
              <a:xfrm>
                <a:off x="3787454" y="1910165"/>
                <a:ext cx="749014" cy="341106"/>
              </a:xfrm>
              <a:prstGeom prst="flowChartMagneticDisk">
                <a:avLst/>
              </a:prstGeom>
              <a:solidFill>
                <a:sysClr val="window" lastClr="FFFFFF">
                  <a:lumMod val="85000"/>
                </a:sysClr>
              </a:solidFill>
              <a:ln w="9525" cap="flat" cmpd="sng" algn="ctr">
                <a:solidFill>
                  <a:sysClr val="windowText" lastClr="000000"/>
                </a:solidFill>
                <a:prstDash val="solid"/>
                <a:round/>
                <a:headEnd type="none" w="med" len="med"/>
                <a:tailEnd type="none" w="med" len="med"/>
              </a:ln>
              <a:effectLst/>
            </p:spPr>
            <p:txBody>
              <a:bodyPr wrap="none" anchor="ct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anose="020B0900000000000000" pitchFamily="50" charset="-128"/>
                    <a:ea typeface="HGP創英角ｺﾞｼｯｸUB" panose="020B0900000000000000" pitchFamily="50" charset="-128"/>
                  </a:rPr>
                  <a:t>ＤＢ</a:t>
                </a:r>
              </a:p>
            </p:txBody>
          </p:sp>
          <p:sp>
            <p:nvSpPr>
              <p:cNvPr id="135" name="フローチャート: 処理 134"/>
              <p:cNvSpPr/>
              <p:nvPr/>
            </p:nvSpPr>
            <p:spPr bwMode="auto">
              <a:xfrm>
                <a:off x="3743379" y="1632884"/>
                <a:ext cx="936104" cy="210649"/>
              </a:xfrm>
              <a:prstGeom prst="flowChartProcess">
                <a:avLst/>
              </a:prstGeom>
              <a:solidFill>
                <a:srgbClr val="C0504D"/>
              </a:solidFill>
              <a:ln w="25400" cap="flat" cmpd="sng" algn="ctr">
                <a:solidFill>
                  <a:srgbClr val="C0504D">
                    <a:shade val="50000"/>
                  </a:srgbClr>
                </a:solidFill>
                <a:prstDash val="solid"/>
                <a:headEnd type="none" w="med" len="med"/>
                <a:tailEnd type="none" w="med" len="med"/>
              </a:ln>
              <a:effectLst/>
              <a:scene3d>
                <a:camera prst="orthographicFront"/>
                <a:lightRig rig="threePt" dir="t"/>
              </a:scene3d>
              <a:sp3d>
                <a:bevelT/>
              </a:sp3d>
            </p:spPr>
            <p:txBody>
              <a:bodyPr wrap="none" anchor="ctr"/>
              <a:lstStyle/>
              <a:p>
                <a:pPr algn="ctr" eaLnBrk="1" fontAlgn="auto" hangingPunct="1">
                  <a:spcBef>
                    <a:spcPts val="0"/>
                  </a:spcBef>
                  <a:spcAft>
                    <a:spcPts val="0"/>
                  </a:spcAft>
                  <a:defRPr/>
                </a:pPr>
                <a:r>
                  <a:rPr kumimoji="0" lang="ja-JP" altLang="en-US" sz="1100" kern="0" dirty="0">
                    <a:solidFill>
                      <a:sysClr val="windowText" lastClr="000000"/>
                    </a:solidFill>
                    <a:latin typeface="HGP創英角ｺﾞｼｯｸUB" panose="020B0900000000000000" pitchFamily="50" charset="-128"/>
                    <a:ea typeface="HGP創英角ｺﾞｼｯｸUB" panose="020B0900000000000000" pitchFamily="50" charset="-128"/>
                  </a:rPr>
                  <a:t>分析・管理</a:t>
                </a:r>
              </a:p>
            </p:txBody>
          </p:sp>
          <p:sp>
            <p:nvSpPr>
              <p:cNvPr id="136" name="テキスト ボックス 135"/>
              <p:cNvSpPr txBox="1"/>
              <p:nvPr/>
            </p:nvSpPr>
            <p:spPr>
              <a:xfrm>
                <a:off x="3776030" y="1197464"/>
                <a:ext cx="718009" cy="354445"/>
              </a:xfrm>
              <a:prstGeom prst="rect">
                <a:avLst/>
              </a:prstGeom>
              <a:solidFill>
                <a:sysClr val="window" lastClr="FFFFFF"/>
              </a:solidFill>
              <a:ln>
                <a:solidFill>
                  <a:sysClr val="windowText" lastClr="000000"/>
                </a:solidFill>
              </a:ln>
            </p:spPr>
            <p:txBody>
              <a:bodyPr wrap="none">
                <a:spAutoFit/>
              </a:bodyPr>
              <a:lstStyle/>
              <a:p>
                <a:pPr eaLnBrk="1" fontAlgn="auto" hangingPunct="1">
                  <a:spcBef>
                    <a:spcPts val="0"/>
                  </a:spcBef>
                  <a:spcAft>
                    <a:spcPts val="0"/>
                  </a:spcAft>
                  <a:defRPr/>
                </a:pPr>
                <a:r>
                  <a:rPr kumimoji="0" lang="ja-JP" altLang="en-US" sz="1200" kern="0" dirty="0">
                    <a:solidFill>
                      <a:sysClr val="windowText" lastClr="000000"/>
                    </a:solidFill>
                    <a:latin typeface="HGP創英角ｺﾞｼｯｸUB" panose="020B0900000000000000" pitchFamily="50" charset="-128"/>
                    <a:ea typeface="HGP創英角ｺﾞｼｯｸUB" panose="020B0900000000000000" pitchFamily="50" charset="-128"/>
                  </a:rPr>
                  <a:t>クラウド</a:t>
                </a:r>
              </a:p>
            </p:txBody>
          </p:sp>
        </p:grpSp>
        <p:sp>
          <p:nvSpPr>
            <p:cNvPr id="101" name="右矢印 243"/>
            <p:cNvSpPr/>
            <p:nvPr/>
          </p:nvSpPr>
          <p:spPr>
            <a:xfrm>
              <a:off x="7588188" y="1484993"/>
              <a:ext cx="280975" cy="781183"/>
            </a:xfrm>
            <a:prstGeom prst="rightArrow">
              <a:avLst/>
            </a:prstGeom>
            <a:noFill/>
            <a:ln w="9525" cap="flat" cmpd="sng" algn="ctr">
              <a:solidFill>
                <a:sysClr val="windowText" lastClr="000000"/>
              </a:solidFill>
              <a:prstDash val="solid"/>
            </a:ln>
            <a:effectLst/>
          </p:spPr>
          <p:txBody>
            <a:bodyPr anchor="ctr"/>
            <a:lstStyle/>
            <a:p>
              <a:pPr algn="ctr" eaLnBrk="1" fontAlgn="auto" hangingPunct="1">
                <a:spcBef>
                  <a:spcPts val="0"/>
                </a:spcBef>
                <a:spcAft>
                  <a:spcPts val="0"/>
                </a:spcAft>
                <a:defRPr/>
              </a:pPr>
              <a:endParaRPr kumimoji="0" lang="ja-JP" altLang="en-US" sz="1050" kern="0" dirty="0">
                <a:solidFill>
                  <a:sysClr val="windowText" lastClr="000000"/>
                </a:solidFill>
                <a:latin typeface="Calibri"/>
                <a:ea typeface="ＭＳ Ｐゴシック"/>
              </a:endParaRPr>
            </a:p>
          </p:txBody>
        </p:sp>
        <p:sp>
          <p:nvSpPr>
            <p:cNvPr id="102" name="テキスト ボックス 101"/>
            <p:cNvSpPr txBox="1"/>
            <p:nvPr/>
          </p:nvSpPr>
          <p:spPr>
            <a:xfrm>
              <a:off x="7597712" y="2636127"/>
              <a:ext cx="1222322" cy="431874"/>
            </a:xfrm>
            <a:prstGeom prst="rect">
              <a:avLst/>
            </a:prstGeom>
            <a:noFill/>
          </p:spPr>
          <p:txBody>
            <a:bodyPr wrap="none" lIns="0" tIns="0" rIns="0" bIns="0">
              <a:spAutoFit/>
            </a:bodyPr>
            <a:lstStyle/>
            <a:p>
              <a:pPr algn="ctr" eaLnBrk="1" fontAlgn="auto" hangingPunct="1">
                <a:spcBef>
                  <a:spcPts val="0"/>
                </a:spcBef>
                <a:spcAft>
                  <a:spcPts val="0"/>
                </a:spcAft>
                <a:defRPr/>
              </a:pPr>
              <a:r>
                <a:rPr kumimoji="0" lang="ja-JP" altLang="en-US" sz="1400" kern="0" dirty="0">
                  <a:solidFill>
                    <a:sysClr val="windowText" lastClr="000000"/>
                  </a:solidFill>
                  <a:latin typeface="HGP創英角ｺﾞｼｯｸUB" pitchFamily="50" charset="-128"/>
                  <a:ea typeface="HGP創英角ｺﾞｼｯｸUB" pitchFamily="50" charset="-128"/>
                </a:rPr>
                <a:t>従来比</a:t>
              </a:r>
              <a:r>
                <a:rPr kumimoji="0" lang="en-US" altLang="ja-JP" sz="1400" kern="0" dirty="0">
                  <a:solidFill>
                    <a:sysClr val="windowText" lastClr="000000"/>
                  </a:solidFill>
                  <a:latin typeface="HGP創英角ｺﾞｼｯｸUB" pitchFamily="50" charset="-128"/>
                  <a:ea typeface="HGP創英角ｺﾞｼｯｸUB" pitchFamily="50" charset="-128"/>
                </a:rPr>
                <a:t>100</a:t>
              </a:r>
              <a:r>
                <a:rPr kumimoji="0" lang="ja-JP" altLang="en-US" sz="1400" kern="0" dirty="0">
                  <a:solidFill>
                    <a:sysClr val="windowText" lastClr="000000"/>
                  </a:solidFill>
                  <a:latin typeface="HGP創英角ｺﾞｼｯｸUB" pitchFamily="50" charset="-128"/>
                  <a:ea typeface="HGP創英角ｺﾞｼｯｸUB" pitchFamily="50" charset="-128"/>
                </a:rPr>
                <a:t>倍の</a:t>
              </a:r>
              <a:endParaRPr kumimoji="0" lang="en-US" altLang="ja-JP" sz="14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400" kern="0" dirty="0">
                  <a:solidFill>
                    <a:sysClr val="windowText" lastClr="000000"/>
                  </a:solidFill>
                  <a:latin typeface="HGP創英角ｺﾞｼｯｸUB" pitchFamily="50" charset="-128"/>
                  <a:ea typeface="HGP創英角ｺﾞｼｯｸUB" pitchFamily="50" charset="-128"/>
                </a:rPr>
                <a:t>有価情報を取得</a:t>
              </a:r>
            </a:p>
          </p:txBody>
        </p:sp>
        <p:grpSp>
          <p:nvGrpSpPr>
            <p:cNvPr id="4108" name="グループ化 102"/>
            <p:cNvGrpSpPr>
              <a:grpSpLocks/>
            </p:cNvGrpSpPr>
            <p:nvPr/>
          </p:nvGrpSpPr>
          <p:grpSpPr bwMode="auto">
            <a:xfrm>
              <a:off x="7715846" y="3105686"/>
              <a:ext cx="910528" cy="1115402"/>
              <a:chOff x="7416000" y="3033678"/>
              <a:chExt cx="910528" cy="1115402"/>
            </a:xfrm>
          </p:grpSpPr>
          <p:sp>
            <p:nvSpPr>
              <p:cNvPr id="129" name="テキスト ボックス 128"/>
              <p:cNvSpPr txBox="1"/>
              <p:nvPr/>
            </p:nvSpPr>
            <p:spPr>
              <a:xfrm>
                <a:off x="7415336" y="3034099"/>
                <a:ext cx="911186" cy="279448"/>
              </a:xfrm>
              <a:prstGeom prst="rect">
                <a:avLst/>
              </a:prstGeom>
              <a:solidFill>
                <a:sysClr val="window" lastClr="FFFFFF"/>
              </a:solidFill>
              <a:ln>
                <a:solidFill>
                  <a:sysClr val="windowText" lastClr="000000"/>
                </a:solidFill>
              </a:ln>
            </p:spPr>
            <p:txBody>
              <a:bodyP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稼動状況</a:t>
                </a:r>
              </a:p>
            </p:txBody>
          </p:sp>
          <p:sp>
            <p:nvSpPr>
              <p:cNvPr id="130" name="テキスト ボックス 129"/>
              <p:cNvSpPr txBox="1"/>
              <p:nvPr/>
            </p:nvSpPr>
            <p:spPr>
              <a:xfrm>
                <a:off x="7415336" y="3313547"/>
                <a:ext cx="911186" cy="279448"/>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保守状況</a:t>
                </a:r>
              </a:p>
            </p:txBody>
          </p:sp>
          <p:sp>
            <p:nvSpPr>
              <p:cNvPr id="131" name="テキスト ボックス 130"/>
              <p:cNvSpPr txBox="1"/>
              <p:nvPr/>
            </p:nvSpPr>
            <p:spPr>
              <a:xfrm>
                <a:off x="7415336" y="3592994"/>
                <a:ext cx="911186" cy="279448"/>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工程品質</a:t>
                </a:r>
              </a:p>
            </p:txBody>
          </p:sp>
          <p:sp>
            <p:nvSpPr>
              <p:cNvPr id="132" name="テキスト ボックス 131"/>
              <p:cNvSpPr txBox="1"/>
              <p:nvPr/>
            </p:nvSpPr>
            <p:spPr>
              <a:xfrm>
                <a:off x="7415336" y="3869266"/>
                <a:ext cx="911186" cy="279448"/>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仕掛状態</a:t>
                </a:r>
              </a:p>
            </p:txBody>
          </p:sp>
        </p:grpSp>
        <p:sp>
          <p:nvSpPr>
            <p:cNvPr id="104" name="テキスト ボックス 103"/>
            <p:cNvSpPr txBox="1"/>
            <p:nvPr/>
          </p:nvSpPr>
          <p:spPr>
            <a:xfrm rot="5400000">
              <a:off x="7963567" y="4288232"/>
              <a:ext cx="442988" cy="285738"/>
            </a:xfrm>
            <a:prstGeom prst="rect">
              <a:avLst/>
            </a:prstGeom>
            <a:noFill/>
          </p:spPr>
          <p:txBody>
            <a:bodyPr wrap="none">
              <a:spAutoFit/>
            </a:bodyPr>
            <a:lstStyle/>
            <a:p>
              <a:pPr eaLnBrk="1" fontAlgn="auto" hangingPunct="1">
                <a:spcBef>
                  <a:spcPts val="0"/>
                </a:spcBef>
                <a:spcAft>
                  <a:spcPts val="0"/>
                </a:spcAft>
                <a:defRPr/>
              </a:pPr>
              <a:r>
                <a:rPr kumimoji="0" lang="ja-JP" altLang="en-US" sz="1200" kern="0" dirty="0">
                  <a:solidFill>
                    <a:sysClr val="windowText" lastClr="000000"/>
                  </a:solidFill>
                  <a:latin typeface="Calibri"/>
                  <a:ea typeface="ＭＳ Ｐゴシック"/>
                </a:rPr>
                <a:t>・・・</a:t>
              </a:r>
            </a:p>
          </p:txBody>
        </p:sp>
        <p:sp>
          <p:nvSpPr>
            <p:cNvPr id="105" name="テキスト ボックス 104"/>
            <p:cNvSpPr txBox="1"/>
            <p:nvPr/>
          </p:nvSpPr>
          <p:spPr>
            <a:xfrm>
              <a:off x="7658035" y="2083583"/>
              <a:ext cx="1401701" cy="460453"/>
            </a:xfrm>
            <a:prstGeom prst="rect">
              <a:avLst/>
            </a:prstGeom>
            <a:noFill/>
          </p:spPr>
          <p:txBody>
            <a:bodyP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経営情報として</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フィードバック</a:t>
              </a:r>
            </a:p>
          </p:txBody>
        </p:sp>
        <p:pic>
          <p:nvPicPr>
            <p:cNvPr id="4111" name="Picture 3" descr="W:\MyDocument\デスクトップ\IoT国PJ\提案書\e1-a013.wmf"/>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38962" y="1343723"/>
              <a:ext cx="878992" cy="757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テキスト ボックス 106"/>
            <p:cNvSpPr txBox="1"/>
            <p:nvPr/>
          </p:nvSpPr>
          <p:spPr>
            <a:xfrm>
              <a:off x="6535720" y="4924103"/>
              <a:ext cx="2139857" cy="368363"/>
            </a:xfrm>
            <a:prstGeom prst="rect">
              <a:avLst/>
            </a:prstGeom>
            <a:solidFill>
              <a:sysClr val="window" lastClr="FFFFFF"/>
            </a:solidFill>
          </p:spPr>
          <p:txBody>
            <a:bodyPr wrap="none" tIns="0" bIns="0">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学習型スマートコンセントレータ</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の開発（日立製作所）</a:t>
              </a:r>
            </a:p>
          </p:txBody>
        </p:sp>
        <p:pic>
          <p:nvPicPr>
            <p:cNvPr id="4113" name="図 107"/>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827953" y="2746535"/>
              <a:ext cx="3816424" cy="330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テキスト ボックス 108"/>
            <p:cNvSpPr txBox="1"/>
            <p:nvPr/>
          </p:nvSpPr>
          <p:spPr>
            <a:xfrm>
              <a:off x="6121401" y="3258533"/>
              <a:ext cx="490516" cy="462041"/>
            </a:xfrm>
            <a:prstGeom prst="rect">
              <a:avLst/>
            </a:prstGeom>
            <a:solidFill>
              <a:sysClr val="window" lastClr="FFFFFF"/>
            </a:solidFill>
          </p:spPr>
          <p:txBody>
            <a:bodyPr>
              <a:spAutoFit/>
            </a:bodyPr>
            <a:lstStyle/>
            <a:p>
              <a:pPr eaLnBrk="1" fontAlgn="auto" hangingPunct="1">
                <a:spcBef>
                  <a:spcPts val="0"/>
                </a:spcBef>
                <a:spcAft>
                  <a:spcPts val="0"/>
                </a:spcAft>
                <a:defRPr/>
              </a:pPr>
              <a:r>
                <a:rPr kumimoji="0" lang="ja-JP" altLang="en-US" sz="1200" kern="0" dirty="0">
                  <a:solidFill>
                    <a:sysClr val="windowText" lastClr="000000"/>
                  </a:solidFill>
                  <a:latin typeface="HGP創英角ｺﾞｼｯｸUB" panose="020B0900000000000000" pitchFamily="50" charset="-128"/>
                  <a:ea typeface="HGP創英角ｺﾞｼｯｸUB" panose="020B0900000000000000" pitchFamily="50" charset="-128"/>
                </a:rPr>
                <a:t>学習</a:t>
              </a:r>
              <a:endParaRPr kumimoji="0" lang="en-US" altLang="ja-JP" sz="1200" kern="0" dirty="0">
                <a:solidFill>
                  <a:sysClr val="windowText" lastClr="000000"/>
                </a:solidFill>
                <a:latin typeface="HGP創英角ｺﾞｼｯｸUB" panose="020B0900000000000000" pitchFamily="50" charset="-128"/>
                <a:ea typeface="HGP創英角ｺﾞｼｯｸUB" panose="020B0900000000000000" pitchFamily="50" charset="-128"/>
              </a:endParaRPr>
            </a:p>
            <a:p>
              <a:pPr eaLnBrk="1" fontAlgn="auto" hangingPunct="1">
                <a:spcBef>
                  <a:spcPts val="0"/>
                </a:spcBef>
                <a:spcAft>
                  <a:spcPts val="0"/>
                </a:spcAft>
                <a:defRPr/>
              </a:pPr>
              <a:r>
                <a:rPr kumimoji="0" lang="ja-JP" altLang="en-US" sz="1200" kern="0" dirty="0">
                  <a:solidFill>
                    <a:sysClr val="windowText" lastClr="000000"/>
                  </a:solidFill>
                  <a:latin typeface="HGP創英角ｺﾞｼｯｸUB" panose="020B0900000000000000" pitchFamily="50" charset="-128"/>
                  <a:ea typeface="HGP創英角ｺﾞｼｯｸUB" panose="020B0900000000000000" pitchFamily="50" charset="-128"/>
                </a:rPr>
                <a:t>支援</a:t>
              </a:r>
            </a:p>
          </p:txBody>
        </p:sp>
        <p:sp>
          <p:nvSpPr>
            <p:cNvPr id="110" name="四角形吹き出し 311"/>
            <p:cNvSpPr/>
            <p:nvPr/>
          </p:nvSpPr>
          <p:spPr>
            <a:xfrm>
              <a:off x="395536" y="692696"/>
              <a:ext cx="2708158" cy="2556310"/>
            </a:xfrm>
            <a:prstGeom prst="wedgeRectCallout">
              <a:avLst>
                <a:gd name="adj1" fmla="val 28157"/>
                <a:gd name="adj2" fmla="val 60487"/>
              </a:avLst>
            </a:prstGeom>
            <a:solidFill>
              <a:srgbClr val="FFFFFF"/>
            </a:solidFill>
            <a:ln w="25400" cap="flat" cmpd="sng" algn="ctr">
              <a:solidFill>
                <a:srgbClr val="008000"/>
              </a:solidFill>
              <a:prstDash val="solid"/>
            </a:ln>
            <a:effectLst/>
          </p:spPr>
          <p:txBody>
            <a:bodyPr anchor="ctr"/>
            <a:lstStyle/>
            <a:p>
              <a:pPr algn="ctr" eaLnBrk="1" fontAlgn="auto" hangingPunct="1">
                <a:spcBef>
                  <a:spcPts val="0"/>
                </a:spcBef>
                <a:spcAft>
                  <a:spcPts val="0"/>
                </a:spcAft>
                <a:defRPr/>
              </a:pPr>
              <a:endParaRPr kumimoji="0" lang="ja-JP" altLang="en-US" sz="1800" kern="0" dirty="0">
                <a:solidFill>
                  <a:prstClr val="white"/>
                </a:solidFill>
                <a:latin typeface="Calibri"/>
                <a:ea typeface="ＭＳ Ｐゴシック"/>
              </a:endParaRPr>
            </a:p>
          </p:txBody>
        </p:sp>
        <p:sp>
          <p:nvSpPr>
            <p:cNvPr id="111" name="テキスト ボックス 110"/>
            <p:cNvSpPr txBox="1"/>
            <p:nvPr/>
          </p:nvSpPr>
          <p:spPr>
            <a:xfrm>
              <a:off x="2941776" y="2297931"/>
              <a:ext cx="3341543" cy="369951"/>
            </a:xfrm>
            <a:prstGeom prst="rect">
              <a:avLst/>
            </a:prstGeom>
            <a:noFill/>
          </p:spPr>
          <p:txBody>
            <a:bodyPr tIns="0" bIns="0">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産業モニタリングシステム実証</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（東京電力ホールディングス、日立製作所）</a:t>
              </a:r>
            </a:p>
          </p:txBody>
        </p:sp>
        <p:grpSp>
          <p:nvGrpSpPr>
            <p:cNvPr id="4117" name="グループ化 26"/>
            <p:cNvGrpSpPr>
              <a:grpSpLocks/>
            </p:cNvGrpSpPr>
            <p:nvPr/>
          </p:nvGrpSpPr>
          <p:grpSpPr bwMode="auto">
            <a:xfrm>
              <a:off x="1301143" y="1450867"/>
              <a:ext cx="104774" cy="238363"/>
              <a:chOff x="6130214" y="3079102"/>
              <a:chExt cx="149288" cy="307912"/>
            </a:xfrm>
          </p:grpSpPr>
          <p:sp>
            <p:nvSpPr>
              <p:cNvPr id="125" name="正方形/長方形 124"/>
              <p:cNvSpPr/>
              <p:nvPr/>
            </p:nvSpPr>
            <p:spPr>
              <a:xfrm>
                <a:off x="6129115" y="3238044"/>
                <a:ext cx="131187" cy="149727"/>
              </a:xfrm>
              <a:prstGeom prst="rect">
                <a:avLst/>
              </a:prstGeom>
              <a:solidFill>
                <a:srgbClr val="92D050"/>
              </a:solidFill>
              <a:ln w="25400" cap="flat" cmpd="sng" algn="ctr">
                <a:solidFill>
                  <a:srgbClr val="008000"/>
                </a:solidFill>
                <a:prstDash val="solid"/>
              </a:ln>
              <a:effectLst/>
            </p:spPr>
            <p:txBody>
              <a:bodyPr anchor="ctr"/>
              <a:lstStyle/>
              <a:p>
                <a:pPr eaLnBrk="1" fontAlgn="auto" hangingPunct="1">
                  <a:spcBef>
                    <a:spcPts val="0"/>
                  </a:spcBef>
                  <a:spcAft>
                    <a:spcPts val="0"/>
                  </a:spcAft>
                  <a:defRPr/>
                </a:pPr>
                <a:endParaRPr kumimoji="0" lang="ja-JP" altLang="en-US" sz="1800" kern="0" dirty="0">
                  <a:solidFill>
                    <a:prstClr val="white"/>
                  </a:solidFill>
                  <a:latin typeface="Arial"/>
                  <a:ea typeface="HGPｺﾞｼｯｸE"/>
                </a:endParaRPr>
              </a:p>
            </p:txBody>
          </p:sp>
          <p:grpSp>
            <p:nvGrpSpPr>
              <p:cNvPr id="4131" name="グループ化 21"/>
              <p:cNvGrpSpPr>
                <a:grpSpLocks/>
              </p:cNvGrpSpPr>
              <p:nvPr/>
            </p:nvGrpSpPr>
            <p:grpSpPr bwMode="auto">
              <a:xfrm>
                <a:off x="6158203" y="3079102"/>
                <a:ext cx="121299" cy="149290"/>
                <a:chOff x="6512767" y="1735494"/>
                <a:chExt cx="354564" cy="354563"/>
              </a:xfrm>
            </p:grpSpPr>
            <p:cxnSp>
              <p:nvCxnSpPr>
                <p:cNvPr id="4132" name="直線コネクタ 126"/>
                <p:cNvCxnSpPr>
                  <a:cxnSpLocks noChangeShapeType="1"/>
                </p:cNvCxnSpPr>
                <p:nvPr/>
              </p:nvCxnSpPr>
              <p:spPr bwMode="auto">
                <a:xfrm>
                  <a:off x="6690923" y="1735494"/>
                  <a:ext cx="0" cy="354335"/>
                </a:xfrm>
                <a:prstGeom prst="line">
                  <a:avLst/>
                </a:prstGeom>
                <a:noFill/>
                <a:ln w="3175">
                  <a:solidFill>
                    <a:srgbClr val="008000"/>
                  </a:solidFill>
                  <a:round/>
                  <a:headEnd/>
                  <a:tailEnd/>
                </a:ln>
                <a:extLst>
                  <a:ext uri="{909E8E84-426E-40DD-AFC4-6F175D3DCCD1}">
                    <a14:hiddenFill xmlns:a14="http://schemas.microsoft.com/office/drawing/2010/main">
                      <a:noFill/>
                    </a14:hiddenFill>
                  </a:ext>
                </a:extLst>
              </p:spPr>
            </p:cxnSp>
            <p:sp>
              <p:nvSpPr>
                <p:cNvPr id="128" name="二等辺三角形 23"/>
                <p:cNvSpPr/>
                <p:nvPr/>
              </p:nvSpPr>
              <p:spPr>
                <a:xfrm rot="10800000">
                  <a:off x="6460804" y="1737897"/>
                  <a:ext cx="403300" cy="204591"/>
                </a:xfrm>
                <a:prstGeom prst="triangle">
                  <a:avLst/>
                </a:prstGeom>
                <a:noFill/>
                <a:ln w="3175" cap="flat" cmpd="sng" algn="ctr">
                  <a:solidFill>
                    <a:srgbClr val="008000"/>
                  </a:solidFill>
                  <a:prstDash val="solid"/>
                </a:ln>
                <a:effectLst/>
              </p:spPr>
              <p:txBody>
                <a:bodyPr anchor="ctr"/>
                <a:lstStyle/>
                <a:p>
                  <a:pPr eaLnBrk="1" fontAlgn="auto" hangingPunct="1">
                    <a:spcBef>
                      <a:spcPts val="0"/>
                    </a:spcBef>
                    <a:spcAft>
                      <a:spcPts val="0"/>
                    </a:spcAft>
                    <a:defRPr/>
                  </a:pPr>
                  <a:endParaRPr kumimoji="0" lang="ja-JP" altLang="en-US" sz="1800" kern="0" dirty="0">
                    <a:solidFill>
                      <a:prstClr val="white"/>
                    </a:solidFill>
                    <a:latin typeface="Arial"/>
                    <a:ea typeface="HGPｺﾞｼｯｸE"/>
                  </a:endParaRPr>
                </a:p>
              </p:txBody>
            </p:sp>
          </p:grpSp>
        </p:grpSp>
        <p:sp>
          <p:nvSpPr>
            <p:cNvPr id="113" name="テキスト ボックス 112"/>
            <p:cNvSpPr txBox="1"/>
            <p:nvPr/>
          </p:nvSpPr>
          <p:spPr>
            <a:xfrm>
              <a:off x="465383" y="2545623"/>
              <a:ext cx="2577988" cy="646223"/>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産業向けスマートセンサ</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省電力ガスセンサ（富士電機）、</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赤外線アレーセンサ（オムロン）</a:t>
              </a:r>
            </a:p>
          </p:txBody>
        </p:sp>
        <p:sp>
          <p:nvSpPr>
            <p:cNvPr id="114" name="テキスト ボックス 113"/>
            <p:cNvSpPr txBox="1"/>
            <p:nvPr/>
          </p:nvSpPr>
          <p:spPr>
            <a:xfrm>
              <a:off x="465383" y="972144"/>
              <a:ext cx="2577988" cy="830403"/>
            </a:xfrm>
            <a:prstGeom prst="rect">
              <a:avLst/>
            </a:prstGeom>
            <a:solidFill>
              <a:sysClr val="window" lastClr="FFFFFF"/>
            </a:solidFill>
            <a:ln>
              <a:solidFill>
                <a:sysClr val="windowText" lastClr="000000"/>
              </a:solidFill>
            </a:ln>
          </p:spPr>
          <p:txBody>
            <a:bodyPr anchor="ctr">
              <a:spAutoFit/>
            </a:bodyPr>
            <a:lstStyle/>
            <a:p>
              <a:pP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微小振動で高出力可能な自立電源（鷺宮製作所、静岡大学、マイクロマシンセンター、再委託</a:t>
              </a:r>
              <a:r>
                <a:rPr kumimoji="0" lang="en-US" altLang="ja-JP" sz="1200" kern="0" dirty="0">
                  <a:solidFill>
                    <a:sysClr val="windowText" lastClr="000000"/>
                  </a:solidFill>
                  <a:latin typeface="HGP創英角ｺﾞｼｯｸUB" pitchFamily="50" charset="-128"/>
                  <a:ea typeface="HGP創英角ｺﾞｼｯｸUB" pitchFamily="50" charset="-128"/>
                </a:rPr>
                <a:t>【</a:t>
              </a:r>
              <a:r>
                <a:rPr kumimoji="0" lang="ja-JP" altLang="en-US" sz="1200" kern="0" dirty="0">
                  <a:solidFill>
                    <a:sysClr val="windowText" lastClr="000000"/>
                  </a:solidFill>
                  <a:latin typeface="HGP創英角ｺﾞｼｯｸUB" pitchFamily="50" charset="-128"/>
                  <a:ea typeface="HGP創英角ｺﾞｼｯｸUB" pitchFamily="50" charset="-128"/>
                </a:rPr>
                <a:t>東京大学、電力中央研究所</a:t>
              </a:r>
              <a:r>
                <a:rPr kumimoji="0" lang="en-US" altLang="ja-JP" sz="1200" kern="0" dirty="0">
                  <a:solidFill>
                    <a:sysClr val="windowText" lastClr="000000"/>
                  </a:solidFill>
                  <a:latin typeface="HGP創英角ｺﾞｼｯｸUB" pitchFamily="50" charset="-128"/>
                  <a:ea typeface="HGP創英角ｺﾞｼｯｸUB" pitchFamily="50" charset="-128"/>
                </a:rPr>
                <a:t>】</a:t>
              </a:r>
              <a:r>
                <a:rPr kumimoji="0" lang="ja-JP" altLang="en-US" sz="1200" kern="0" dirty="0">
                  <a:solidFill>
                    <a:sysClr val="windowText" lastClr="000000"/>
                  </a:solidFill>
                  <a:latin typeface="HGP創英角ｺﾞｼｯｸUB" pitchFamily="50" charset="-128"/>
                  <a:ea typeface="HGP創英角ｺﾞｼｯｸUB" pitchFamily="50" charset="-128"/>
                </a:rPr>
                <a:t>）</a:t>
              </a:r>
            </a:p>
          </p:txBody>
        </p:sp>
        <p:sp>
          <p:nvSpPr>
            <p:cNvPr id="115" name="テキスト ボックス 114"/>
            <p:cNvSpPr txBox="1"/>
            <p:nvPr/>
          </p:nvSpPr>
          <p:spPr>
            <a:xfrm>
              <a:off x="465383" y="1799371"/>
              <a:ext cx="2577988" cy="279448"/>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低電力無線モジュール（ローム）</a:t>
              </a:r>
            </a:p>
          </p:txBody>
        </p:sp>
        <p:sp>
          <p:nvSpPr>
            <p:cNvPr id="116" name="テキスト ボックス 115"/>
            <p:cNvSpPr txBox="1"/>
            <p:nvPr/>
          </p:nvSpPr>
          <p:spPr>
            <a:xfrm>
              <a:off x="465383" y="2085170"/>
              <a:ext cx="2577988" cy="460453"/>
            </a:xfrm>
            <a:prstGeom prst="rect">
              <a:avLst/>
            </a:prstGeom>
            <a:solidFill>
              <a:sysClr val="window" lastClr="FFFFFF"/>
            </a:solidFill>
            <a:ln>
              <a:solidFill>
                <a:sysClr val="windowText" lastClr="000000"/>
              </a:solidFill>
            </a:ln>
          </p:spPr>
          <p:txBody>
            <a:bodyPr anchor="ctr">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スマートセンシングフロントエンド</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回路（日立製作所）</a:t>
              </a:r>
            </a:p>
          </p:txBody>
        </p:sp>
        <p:sp>
          <p:nvSpPr>
            <p:cNvPr id="117" name="テキスト ボックス 116"/>
            <p:cNvSpPr txBox="1"/>
            <p:nvPr/>
          </p:nvSpPr>
          <p:spPr>
            <a:xfrm>
              <a:off x="416173" y="719688"/>
              <a:ext cx="2666885" cy="215937"/>
            </a:xfrm>
            <a:prstGeom prst="rect">
              <a:avLst/>
            </a:prstGeom>
            <a:solidFill>
              <a:sysClr val="window" lastClr="FFFFFF"/>
            </a:solidFill>
          </p:spPr>
          <p:txBody>
            <a:bodyPr wrap="none" tIns="0" bIns="0">
              <a:spAutoFit/>
            </a:bodyPr>
            <a:lstStyle/>
            <a:p>
              <a:pPr algn="ctr" eaLnBrk="1" fontAlgn="auto" hangingPunct="1">
                <a:spcBef>
                  <a:spcPts val="0"/>
                </a:spcBef>
                <a:spcAft>
                  <a:spcPts val="0"/>
                </a:spcAft>
                <a:defRPr/>
              </a:pPr>
              <a:r>
                <a:rPr kumimoji="0" lang="ja-JP" altLang="en-US" sz="1400" kern="0" dirty="0">
                  <a:solidFill>
                    <a:sysClr val="windowText" lastClr="000000"/>
                  </a:solidFill>
                  <a:latin typeface="HGP創英角ｺﾞｼｯｸUB" pitchFamily="50" charset="-128"/>
                  <a:ea typeface="HGP創英角ｺﾞｼｯｸUB" pitchFamily="50" charset="-128"/>
                </a:rPr>
                <a:t>スマートセンサ端末要素技術開発</a:t>
              </a:r>
              <a:endParaRPr kumimoji="0" lang="en-US" altLang="ja-JP" sz="1400" kern="0" dirty="0">
                <a:solidFill>
                  <a:sysClr val="windowText" lastClr="000000"/>
                </a:solidFill>
                <a:latin typeface="HGP創英角ｺﾞｼｯｸUB" pitchFamily="50" charset="-128"/>
                <a:ea typeface="HGP創英角ｺﾞｼｯｸUB" pitchFamily="50" charset="-128"/>
              </a:endParaRPr>
            </a:p>
          </p:txBody>
        </p:sp>
        <p:cxnSp>
          <p:nvCxnSpPr>
            <p:cNvPr id="4123" name="直線矢印コネクタ 117"/>
            <p:cNvCxnSpPr>
              <a:cxnSpLocks noChangeShapeType="1"/>
            </p:cNvCxnSpPr>
            <p:nvPr/>
          </p:nvCxnSpPr>
          <p:spPr bwMode="auto">
            <a:xfrm flipV="1">
              <a:off x="2267744" y="4848690"/>
              <a:ext cx="280194" cy="665588"/>
            </a:xfrm>
            <a:prstGeom prst="straightConnector1">
              <a:avLst/>
            </a:prstGeom>
            <a:noFill/>
            <a:ln w="28575">
              <a:solidFill>
                <a:srgbClr val="0033CC"/>
              </a:solidFill>
              <a:round/>
              <a:headEnd/>
              <a:tailEnd type="oval" w="med" len="med"/>
            </a:ln>
            <a:extLst>
              <a:ext uri="{909E8E84-426E-40DD-AFC4-6F175D3DCCD1}">
                <a14:hiddenFill xmlns:a14="http://schemas.microsoft.com/office/drawing/2010/main">
                  <a:noFill/>
                </a14:hiddenFill>
              </a:ext>
            </a:extLst>
          </p:spPr>
        </p:cxnSp>
        <p:sp>
          <p:nvSpPr>
            <p:cNvPr id="119" name="テキスト ボックス 118"/>
            <p:cNvSpPr txBox="1"/>
            <p:nvPr/>
          </p:nvSpPr>
          <p:spPr>
            <a:xfrm>
              <a:off x="1570235" y="5506815"/>
              <a:ext cx="1389003" cy="369950"/>
            </a:xfrm>
            <a:prstGeom prst="rect">
              <a:avLst/>
            </a:prstGeom>
            <a:solidFill>
              <a:sysClr val="window" lastClr="FFFFFF"/>
            </a:solidFill>
          </p:spPr>
          <p:txBody>
            <a:bodyPr wrap="none" tIns="0" bIns="0">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スマートセンサ端末</a:t>
              </a:r>
              <a:endParaRPr kumimoji="0" lang="en-US" altLang="ja-JP" sz="1200" kern="0" dirty="0">
                <a:solidFill>
                  <a:sysClr val="windowText" lastClr="000000"/>
                </a:solidFill>
                <a:latin typeface="HGP創英角ｺﾞｼｯｸUB" pitchFamily="50" charset="-128"/>
                <a:ea typeface="HGP創英角ｺﾞｼｯｸUB"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rPr>
                <a:t>の開発（ローム）</a:t>
              </a:r>
              <a:endParaRPr kumimoji="0" lang="en-US" altLang="ja-JP" sz="1200" kern="0" dirty="0">
                <a:solidFill>
                  <a:sysClr val="windowText" lastClr="000000"/>
                </a:solidFill>
                <a:latin typeface="HGP創英角ｺﾞｼｯｸUB" pitchFamily="50" charset="-128"/>
                <a:ea typeface="HGP創英角ｺﾞｼｯｸUB" pitchFamily="50" charset="-128"/>
              </a:endParaRPr>
            </a:p>
          </p:txBody>
        </p:sp>
        <p:grpSp>
          <p:nvGrpSpPr>
            <p:cNvPr id="4125" name="グループ化 84"/>
            <p:cNvGrpSpPr>
              <a:grpSpLocks/>
            </p:cNvGrpSpPr>
            <p:nvPr/>
          </p:nvGrpSpPr>
          <p:grpSpPr bwMode="auto">
            <a:xfrm rot="1238871">
              <a:off x="4634511" y="4381240"/>
              <a:ext cx="1375461" cy="719968"/>
              <a:chOff x="5750348" y="4365337"/>
              <a:chExt cx="1040730" cy="1039513"/>
            </a:xfrm>
          </p:grpSpPr>
          <p:sp>
            <p:nvSpPr>
              <p:cNvPr id="123" name="Freeform 223"/>
              <p:cNvSpPr>
                <a:spLocks/>
              </p:cNvSpPr>
              <p:nvPr/>
            </p:nvSpPr>
            <p:spPr bwMode="auto">
              <a:xfrm rot="3020313" flipV="1">
                <a:off x="5891607" y="4206316"/>
                <a:ext cx="742762" cy="1046172"/>
              </a:xfrm>
              <a:custGeom>
                <a:avLst/>
                <a:gdLst>
                  <a:gd name="T0" fmla="*/ 0 w 630"/>
                  <a:gd name="T1" fmla="*/ 0 h 306"/>
                  <a:gd name="T2" fmla="*/ 2147483647 w 630"/>
                  <a:gd name="T3" fmla="*/ 2147483647 h 306"/>
                  <a:gd name="T4" fmla="*/ 2147483647 w 630"/>
                  <a:gd name="T5" fmla="*/ 2147483647 h 306"/>
                  <a:gd name="T6" fmla="*/ 2147483647 w 630"/>
                  <a:gd name="T7" fmla="*/ 2147483647 h 306"/>
                  <a:gd name="T8" fmla="*/ 2147483647 w 630"/>
                  <a:gd name="T9" fmla="*/ 2147483647 h 306"/>
                  <a:gd name="T10" fmla="*/ 2147483647 w 630"/>
                  <a:gd name="T11" fmla="*/ 2147483647 h 306"/>
                  <a:gd name="T12" fmla="*/ 2147483647 w 630"/>
                  <a:gd name="T13" fmla="*/ 2147483647 h 306"/>
                  <a:gd name="T14" fmla="*/ 2147483647 w 630"/>
                  <a:gd name="T15" fmla="*/ 2147483647 h 306"/>
                  <a:gd name="T16" fmla="*/ 2147483647 w 630"/>
                  <a:gd name="T17" fmla="*/ 2147483647 h 306"/>
                  <a:gd name="T18" fmla="*/ 2147483647 w 630"/>
                  <a:gd name="T19" fmla="*/ 2147483647 h 306"/>
                  <a:gd name="T20" fmla="*/ 0 w 630"/>
                  <a:gd name="T21" fmla="*/ 0 h 3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0"/>
                  <a:gd name="T34" fmla="*/ 0 h 306"/>
                  <a:gd name="T35" fmla="*/ 630 w 630"/>
                  <a:gd name="T36" fmla="*/ 306 h 30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0" h="306">
                    <a:moveTo>
                      <a:pt x="0" y="0"/>
                    </a:moveTo>
                    <a:lnTo>
                      <a:pt x="420" y="148"/>
                    </a:lnTo>
                    <a:lnTo>
                      <a:pt x="288" y="162"/>
                    </a:lnTo>
                    <a:lnTo>
                      <a:pt x="480" y="227"/>
                    </a:lnTo>
                    <a:lnTo>
                      <a:pt x="462" y="171"/>
                    </a:lnTo>
                    <a:lnTo>
                      <a:pt x="630" y="306"/>
                    </a:lnTo>
                    <a:lnTo>
                      <a:pt x="360" y="306"/>
                    </a:lnTo>
                    <a:lnTo>
                      <a:pt x="462" y="278"/>
                    </a:lnTo>
                    <a:lnTo>
                      <a:pt x="162" y="153"/>
                    </a:lnTo>
                    <a:lnTo>
                      <a:pt x="282" y="134"/>
                    </a:lnTo>
                    <a:lnTo>
                      <a:pt x="0" y="0"/>
                    </a:lnTo>
                    <a:close/>
                  </a:path>
                </a:pathLst>
              </a:custGeom>
              <a:solidFill>
                <a:srgbClr val="C0504D">
                  <a:lumMod val="60000"/>
                  <a:lumOff val="40000"/>
                </a:srgbClr>
              </a:solidFill>
              <a:ln w="9525">
                <a:solidFill>
                  <a:srgbClr val="C00000"/>
                </a:solidFill>
                <a:round/>
                <a:headEnd/>
                <a:tailEnd/>
              </a:ln>
            </p:spPr>
            <p:txBody>
              <a:bodyPr/>
              <a:lstStyle/>
              <a:p>
                <a:pPr eaLnBrk="1" fontAlgn="auto" hangingPunct="1">
                  <a:spcBef>
                    <a:spcPts val="0"/>
                  </a:spcBef>
                  <a:spcAft>
                    <a:spcPts val="0"/>
                  </a:spcAft>
                  <a:defRPr/>
                </a:pPr>
                <a:endParaRPr kumimoji="0" lang="ja-JP" altLang="en-US" sz="1600" kern="0" dirty="0">
                  <a:solidFill>
                    <a:sysClr val="windowText" lastClr="000000"/>
                  </a:solidFill>
                  <a:latin typeface="Calibri"/>
                  <a:ea typeface="ＭＳ Ｐゴシック"/>
                </a:endParaRPr>
              </a:p>
            </p:txBody>
          </p:sp>
          <p:sp>
            <p:nvSpPr>
              <p:cNvPr id="124" name="Freeform 223"/>
              <p:cNvSpPr>
                <a:spLocks/>
              </p:cNvSpPr>
              <p:nvPr/>
            </p:nvSpPr>
            <p:spPr bwMode="auto">
              <a:xfrm rot="13845476" flipV="1">
                <a:off x="5856917" y="4557413"/>
                <a:ext cx="772563" cy="923657"/>
              </a:xfrm>
              <a:custGeom>
                <a:avLst/>
                <a:gdLst>
                  <a:gd name="T0" fmla="*/ 0 w 630"/>
                  <a:gd name="T1" fmla="*/ 0 h 306"/>
                  <a:gd name="T2" fmla="*/ 2147483647 w 630"/>
                  <a:gd name="T3" fmla="*/ 2147483647 h 306"/>
                  <a:gd name="T4" fmla="*/ 2147483647 w 630"/>
                  <a:gd name="T5" fmla="*/ 2147483647 h 306"/>
                  <a:gd name="T6" fmla="*/ 2147483647 w 630"/>
                  <a:gd name="T7" fmla="*/ 2147483647 h 306"/>
                  <a:gd name="T8" fmla="*/ 2147483647 w 630"/>
                  <a:gd name="T9" fmla="*/ 2147483647 h 306"/>
                  <a:gd name="T10" fmla="*/ 2147483647 w 630"/>
                  <a:gd name="T11" fmla="*/ 2147483647 h 306"/>
                  <a:gd name="T12" fmla="*/ 2147483647 w 630"/>
                  <a:gd name="T13" fmla="*/ 2147483647 h 306"/>
                  <a:gd name="T14" fmla="*/ 2147483647 w 630"/>
                  <a:gd name="T15" fmla="*/ 2147483647 h 306"/>
                  <a:gd name="T16" fmla="*/ 2147483647 w 630"/>
                  <a:gd name="T17" fmla="*/ 2147483647 h 306"/>
                  <a:gd name="T18" fmla="*/ 2147483647 w 630"/>
                  <a:gd name="T19" fmla="*/ 2147483647 h 306"/>
                  <a:gd name="T20" fmla="*/ 0 w 630"/>
                  <a:gd name="T21" fmla="*/ 0 h 3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0"/>
                  <a:gd name="T34" fmla="*/ 0 h 306"/>
                  <a:gd name="T35" fmla="*/ 630 w 630"/>
                  <a:gd name="T36" fmla="*/ 306 h 30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0" h="306">
                    <a:moveTo>
                      <a:pt x="0" y="0"/>
                    </a:moveTo>
                    <a:lnTo>
                      <a:pt x="420" y="148"/>
                    </a:lnTo>
                    <a:lnTo>
                      <a:pt x="288" y="162"/>
                    </a:lnTo>
                    <a:lnTo>
                      <a:pt x="480" y="227"/>
                    </a:lnTo>
                    <a:lnTo>
                      <a:pt x="462" y="171"/>
                    </a:lnTo>
                    <a:lnTo>
                      <a:pt x="630" y="306"/>
                    </a:lnTo>
                    <a:lnTo>
                      <a:pt x="360" y="306"/>
                    </a:lnTo>
                    <a:lnTo>
                      <a:pt x="462" y="278"/>
                    </a:lnTo>
                    <a:lnTo>
                      <a:pt x="162" y="153"/>
                    </a:lnTo>
                    <a:lnTo>
                      <a:pt x="282" y="134"/>
                    </a:lnTo>
                    <a:lnTo>
                      <a:pt x="0" y="0"/>
                    </a:lnTo>
                    <a:close/>
                  </a:path>
                </a:pathLst>
              </a:custGeom>
              <a:solidFill>
                <a:srgbClr val="00B0F0"/>
              </a:solidFill>
              <a:ln w="9525">
                <a:solidFill>
                  <a:srgbClr val="1F497D">
                    <a:lumMod val="50000"/>
                  </a:srgbClr>
                </a:solidFill>
                <a:round/>
                <a:headEnd/>
                <a:tailEnd/>
              </a:ln>
            </p:spPr>
            <p:txBody>
              <a:bodyPr/>
              <a:lstStyle/>
              <a:p>
                <a:pPr eaLnBrk="1" fontAlgn="auto" hangingPunct="1">
                  <a:spcBef>
                    <a:spcPts val="0"/>
                  </a:spcBef>
                  <a:spcAft>
                    <a:spcPts val="0"/>
                  </a:spcAft>
                  <a:defRPr/>
                </a:pPr>
                <a:endParaRPr kumimoji="0" lang="ja-JP" altLang="en-US" sz="1600" kern="0" dirty="0">
                  <a:solidFill>
                    <a:sysClr val="windowText" lastClr="000000"/>
                  </a:solidFill>
                  <a:latin typeface="Calibri"/>
                  <a:ea typeface="ＭＳ Ｐゴシック"/>
                </a:endParaRPr>
              </a:p>
            </p:txBody>
          </p:sp>
        </p:grpSp>
        <p:sp>
          <p:nvSpPr>
            <p:cNvPr id="121" name="Rectangle 82"/>
            <p:cNvSpPr>
              <a:spLocks noChangeArrowheads="1"/>
            </p:cNvSpPr>
            <p:nvPr/>
          </p:nvSpPr>
          <p:spPr bwMode="auto">
            <a:xfrm>
              <a:off x="4240295" y="5017782"/>
              <a:ext cx="2281139" cy="369950"/>
            </a:xfrm>
            <a:prstGeom prst="rect">
              <a:avLst/>
            </a:prstGeom>
            <a:solidFill>
              <a:sysClr val="window" lastClr="FFFFFF"/>
            </a:solidFill>
            <a:ln w="9525">
              <a:noFill/>
              <a:miter lim="800000"/>
              <a:headEnd/>
              <a:tailEnd/>
            </a:ln>
          </p:spPr>
          <p:txBody>
            <a:bodyPr lIns="0" tIns="0" rIns="0" bIns="0">
              <a:spAutoFit/>
            </a:bodyPr>
            <a:lstStyle/>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cs typeface="ＭＳ Ｐゴシック" pitchFamily="50" charset="-128"/>
                </a:rPr>
                <a:t>測定対象と環境を学習・判断し</a:t>
              </a:r>
              <a:endParaRPr kumimoji="0" lang="en-US" altLang="ja-JP" sz="1200" kern="0" dirty="0">
                <a:solidFill>
                  <a:sysClr val="windowText" lastClr="000000"/>
                </a:solidFill>
                <a:latin typeface="HGP創英角ｺﾞｼｯｸUB" pitchFamily="50" charset="-128"/>
                <a:ea typeface="HGP創英角ｺﾞｼｯｸUB" pitchFamily="50" charset="-128"/>
                <a:cs typeface="ＭＳ Ｐゴシック" pitchFamily="50" charset="-128"/>
              </a:endParaRPr>
            </a:p>
            <a:p>
              <a:pPr algn="ctr" eaLnBrk="1" fontAlgn="auto" hangingPunct="1">
                <a:spcBef>
                  <a:spcPts val="0"/>
                </a:spcBef>
                <a:spcAft>
                  <a:spcPts val="0"/>
                </a:spcAft>
                <a:defRPr/>
              </a:pPr>
              <a:r>
                <a:rPr kumimoji="0" lang="ja-JP" altLang="en-US" sz="1200" kern="0" dirty="0">
                  <a:solidFill>
                    <a:sysClr val="windowText" lastClr="000000"/>
                  </a:solidFill>
                  <a:latin typeface="HGP創英角ｺﾞｼｯｸUB" pitchFamily="50" charset="-128"/>
                  <a:ea typeface="HGP創英角ｺﾞｼｯｸUB" pitchFamily="50" charset="-128"/>
                  <a:cs typeface="ＭＳ Ｐゴシック" pitchFamily="50" charset="-128"/>
                </a:rPr>
                <a:t>測定パラメータに自動反映</a:t>
              </a:r>
              <a:endParaRPr kumimoji="0" lang="en-US" altLang="ja-JP" sz="1200" kern="0" dirty="0">
                <a:solidFill>
                  <a:sysClr val="windowText" lastClr="000000"/>
                </a:solidFill>
                <a:latin typeface="HGP創英角ｺﾞｼｯｸUB" pitchFamily="50" charset="-128"/>
                <a:ea typeface="HGP創英角ｺﾞｼｯｸUB" pitchFamily="50" charset="-128"/>
                <a:cs typeface="ＭＳ Ｐゴシック" pitchFamily="50" charset="-128"/>
              </a:endParaRPr>
            </a:p>
          </p:txBody>
        </p:sp>
        <p:sp>
          <p:nvSpPr>
            <p:cNvPr id="122" name="テキスト ボックス 121"/>
            <p:cNvSpPr txBox="1"/>
            <p:nvPr/>
          </p:nvSpPr>
          <p:spPr>
            <a:xfrm>
              <a:off x="5243551" y="4209607"/>
              <a:ext cx="887375" cy="276272"/>
            </a:xfrm>
            <a:prstGeom prst="rect">
              <a:avLst/>
            </a:prstGeom>
            <a:noFill/>
          </p:spPr>
          <p:txBody>
            <a:bodyPr wrap="none">
              <a:spAutoFit/>
            </a:bodyPr>
            <a:lstStyle/>
            <a:p>
              <a:pPr algn="ctr" eaLnBrk="1" fontAlgn="auto" hangingPunct="1">
                <a:spcBef>
                  <a:spcPts val="0"/>
                </a:spcBef>
                <a:spcAft>
                  <a:spcPts val="0"/>
                </a:spcAft>
                <a:defRPr/>
              </a:pPr>
              <a:r>
                <a:rPr kumimoji="0" lang="ja-JP" altLang="en-US" sz="1200" kern="0" dirty="0">
                  <a:solidFill>
                    <a:srgbClr val="000000"/>
                  </a:solidFill>
                  <a:latin typeface="HGP創英角ｺﾞｼｯｸUB" panose="020B0900000000000000" pitchFamily="50" charset="-128"/>
                  <a:ea typeface="HGP創英角ｺﾞｼｯｸUB" panose="020B0900000000000000" pitchFamily="50" charset="-128"/>
                </a:rPr>
                <a:t>測定データ</a:t>
              </a:r>
            </a:p>
          </p:txBody>
        </p:sp>
      </p:grpSp>
      <p:sp>
        <p:nvSpPr>
          <p:cNvPr id="4100" name="正方形/長方形 1"/>
          <p:cNvSpPr>
            <a:spLocks noChangeArrowheads="1"/>
          </p:cNvSpPr>
          <p:nvPr/>
        </p:nvSpPr>
        <p:spPr bwMode="auto">
          <a:xfrm>
            <a:off x="6453188" y="5178425"/>
            <a:ext cx="2105025" cy="420688"/>
          </a:xfrm>
          <a:prstGeom prst="rect">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101" name="正方形/長方形 138"/>
          <p:cNvSpPr>
            <a:spLocks noChangeArrowheads="1"/>
          </p:cNvSpPr>
          <p:nvPr/>
        </p:nvSpPr>
        <p:spPr bwMode="auto">
          <a:xfrm>
            <a:off x="314325" y="2351088"/>
            <a:ext cx="2578100" cy="441325"/>
          </a:xfrm>
          <a:prstGeom prst="rect">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8" name="テキスト ボックス 3"/>
          <p:cNvSpPr txBox="1">
            <a:spLocks noChangeArrowheads="1"/>
          </p:cNvSpPr>
          <p:nvPr/>
        </p:nvSpPr>
        <p:spPr bwMode="auto">
          <a:xfrm>
            <a:off x="1111691" y="47625"/>
            <a:ext cx="74366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800" b="1" dirty="0"/>
              <a:t>③産業分野における微小振動で連続的な高出力可能な自立電源</a:t>
            </a:r>
            <a:r>
              <a:rPr lang="ja-JP" altLang="ja-JP" sz="1800" b="1" dirty="0"/>
              <a:t>の開発</a:t>
            </a:r>
            <a:endParaRPr lang="en-US" altLang="ja-JP" sz="1800" b="1" dirty="0"/>
          </a:p>
          <a:p>
            <a:pPr>
              <a:defRPr/>
            </a:pPr>
            <a:r>
              <a:rPr lang="en-US" altLang="ja-JP" sz="1800" b="1" dirty="0"/>
              <a:t>                                        </a:t>
            </a:r>
            <a:r>
              <a:rPr lang="ja-JP" altLang="en-US" sz="1800" b="1" dirty="0"/>
              <a:t>　　　　　　　　　　　　　　</a:t>
            </a:r>
            <a:r>
              <a:rPr lang="ja-JP" altLang="ja-JP" sz="1600" b="1" dirty="0"/>
              <a:t>担当：株式会社</a:t>
            </a:r>
            <a:r>
              <a:rPr lang="ja-JP" altLang="en-US" sz="1600" b="1" dirty="0"/>
              <a:t>鷺宮製作所</a:t>
            </a:r>
            <a:r>
              <a:rPr lang="ja-JP" altLang="en-US" sz="1800" b="1" dirty="0">
                <a:solidFill>
                  <a:schemeClr val="bg1"/>
                </a:solidFill>
                <a:effectLst>
                  <a:outerShdw blurRad="38100" dist="38100" dir="2700000" algn="tl">
                    <a:srgbClr val="C0C0C0"/>
                  </a:outerShdw>
                </a:effectLst>
              </a:rPr>
              <a:t>　</a:t>
            </a:r>
            <a:endParaRPr lang="ja-JP" altLang="ja-JP" sz="1800" b="1" dirty="0">
              <a:solidFill>
                <a:schemeClr val="bg1"/>
              </a:solidFill>
              <a:effectLst>
                <a:outerShdw blurRad="38100" dist="38100" dir="2700000" algn="tl">
                  <a:srgbClr val="C0C0C0"/>
                </a:outerShdw>
              </a:effectLst>
            </a:endParaRPr>
          </a:p>
        </p:txBody>
      </p:sp>
    </p:spTree>
    <p:extLst>
      <p:ext uri="{BB962C8B-B14F-4D97-AF65-F5344CB8AC3E}">
        <p14:creationId xmlns:p14="http://schemas.microsoft.com/office/powerpoint/2010/main" val="174747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DDF4AC8-BC34-4AC7-98C1-2F40CF7B648C}" type="slidenum">
              <a:rPr lang="ja-JP" altLang="en-US" sz="1200">
                <a:solidFill>
                  <a:srgbClr val="000000"/>
                </a:solidFill>
              </a:rPr>
              <a:pPr/>
              <a:t>3</a:t>
            </a:fld>
            <a:endParaRPr lang="ja-JP" altLang="en-US" sz="1200">
              <a:solidFill>
                <a:srgbClr val="000000"/>
              </a:solidFill>
            </a:endParaRPr>
          </a:p>
        </p:txBody>
      </p:sp>
      <p:sp>
        <p:nvSpPr>
          <p:cNvPr id="7" name="テキスト ボックス 6"/>
          <p:cNvSpPr txBox="1"/>
          <p:nvPr/>
        </p:nvSpPr>
        <p:spPr>
          <a:xfrm>
            <a:off x="63500" y="796925"/>
            <a:ext cx="4710113" cy="369888"/>
          </a:xfrm>
          <a:prstGeom prst="rect">
            <a:avLst/>
          </a:prstGeom>
          <a:noFill/>
          <a:ln w="15875">
            <a:solidFill>
              <a:schemeClr val="accent3"/>
            </a:solidFill>
          </a:ln>
        </p:spPr>
        <p:txBody>
          <a:bodyPr>
            <a:spAutoFit/>
          </a:bodyPr>
          <a:lstStyle/>
          <a:p>
            <a:pPr>
              <a:defRPr/>
            </a:pPr>
            <a:r>
              <a:rPr lang="en-US" altLang="ja-JP" sz="1800" b="1" dirty="0">
                <a:latin typeface="+mn-ea"/>
                <a:ea typeface="+mn-ea"/>
              </a:rPr>
              <a:t>【1.</a:t>
            </a:r>
            <a:r>
              <a:rPr lang="ja-JP" altLang="en-US" sz="1800" b="1" dirty="0">
                <a:latin typeface="+mn-ea"/>
                <a:ea typeface="+mn-ea"/>
              </a:rPr>
              <a:t>開発最終目標（平成</a:t>
            </a:r>
            <a:r>
              <a:rPr lang="en-US" altLang="ja-JP" sz="1800" b="1" dirty="0">
                <a:latin typeface="+mn-ea"/>
                <a:ea typeface="+mn-ea"/>
              </a:rPr>
              <a:t>32</a:t>
            </a:r>
            <a:r>
              <a:rPr lang="ja-JP" altLang="en-US" sz="1800" b="1" dirty="0">
                <a:latin typeface="+mn-ea"/>
                <a:ea typeface="+mn-ea"/>
              </a:rPr>
              <a:t>年度）</a:t>
            </a:r>
            <a:r>
              <a:rPr lang="en-US" altLang="ja-JP" sz="1800" b="1" dirty="0">
                <a:latin typeface="+mn-ea"/>
                <a:ea typeface="+mn-ea"/>
              </a:rPr>
              <a:t>】</a:t>
            </a:r>
            <a:endParaRPr lang="ja-JP" altLang="ja-JP" sz="1800" b="1" dirty="0">
              <a:latin typeface="+mn-ea"/>
              <a:ea typeface="+mn-ea"/>
            </a:endParaRPr>
          </a:p>
        </p:txBody>
      </p:sp>
      <p:sp>
        <p:nvSpPr>
          <p:cNvPr id="8" name="テキスト ボックス 7"/>
          <p:cNvSpPr txBox="1"/>
          <p:nvPr/>
        </p:nvSpPr>
        <p:spPr>
          <a:xfrm>
            <a:off x="63500" y="3457575"/>
            <a:ext cx="4710113" cy="369888"/>
          </a:xfrm>
          <a:prstGeom prst="rect">
            <a:avLst/>
          </a:prstGeom>
          <a:noFill/>
          <a:ln w="15875">
            <a:solidFill>
              <a:schemeClr val="accent3"/>
            </a:solidFill>
          </a:ln>
        </p:spPr>
        <p:txBody>
          <a:bodyPr>
            <a:spAutoFit/>
          </a:bodyPr>
          <a:lstStyle/>
          <a:p>
            <a:pPr>
              <a:defRPr/>
            </a:pPr>
            <a:r>
              <a:rPr lang="en-US" altLang="ja-JP" sz="1800" b="1" dirty="0">
                <a:latin typeface="+mn-ea"/>
                <a:ea typeface="+mn-ea"/>
              </a:rPr>
              <a:t>【2.</a:t>
            </a:r>
            <a:r>
              <a:rPr lang="ja-JP" altLang="en-US" sz="1800" b="1" dirty="0">
                <a:latin typeface="+mn-ea"/>
                <a:ea typeface="+mn-ea"/>
              </a:rPr>
              <a:t>開発中間目標（平成</a:t>
            </a:r>
            <a:r>
              <a:rPr lang="en-US" altLang="ja-JP" sz="1800" b="1" dirty="0">
                <a:latin typeface="+mn-ea"/>
                <a:ea typeface="+mn-ea"/>
              </a:rPr>
              <a:t>30</a:t>
            </a:r>
            <a:r>
              <a:rPr lang="ja-JP" altLang="en-US" sz="1800" b="1" dirty="0">
                <a:latin typeface="+mn-ea"/>
                <a:ea typeface="+mn-ea"/>
              </a:rPr>
              <a:t>年度）</a:t>
            </a:r>
            <a:r>
              <a:rPr lang="en-US" altLang="ja-JP" sz="1800" b="1" dirty="0">
                <a:latin typeface="+mn-ea"/>
                <a:ea typeface="+mn-ea"/>
              </a:rPr>
              <a:t>】</a:t>
            </a:r>
            <a:endParaRPr lang="ja-JP" altLang="ja-JP" sz="1800" b="1" dirty="0">
              <a:latin typeface="+mn-ea"/>
              <a:ea typeface="+mn-ea"/>
            </a:endParaRPr>
          </a:p>
        </p:txBody>
      </p:sp>
      <p:sp>
        <p:nvSpPr>
          <p:cNvPr id="3077" name="正方形/長方形 8"/>
          <p:cNvSpPr>
            <a:spLocks noChangeArrowheads="1"/>
          </p:cNvSpPr>
          <p:nvPr/>
        </p:nvSpPr>
        <p:spPr bwMode="auto">
          <a:xfrm>
            <a:off x="201613" y="3829050"/>
            <a:ext cx="8772525" cy="2090738"/>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ja-JP" sz="1800"/>
              <a:t>発電電力</a:t>
            </a:r>
            <a:r>
              <a:rPr lang="en-US" altLang="ja-JP" sz="1800"/>
              <a:t>500µW</a:t>
            </a:r>
            <a:r>
              <a:rPr lang="ja-JP" altLang="ja-JP" sz="1800"/>
              <a:t>以上、サイズ</a:t>
            </a:r>
            <a:r>
              <a:rPr lang="en-US" altLang="ja-JP" sz="1800"/>
              <a:t>24mm</a:t>
            </a:r>
            <a:r>
              <a:rPr lang="ja-JP" altLang="ja-JP" sz="1800"/>
              <a:t>□相当以下の発電素子を実現し、サンプル供給を開</a:t>
            </a:r>
            <a:endParaRPr lang="en-US" altLang="ja-JP" sz="1800"/>
          </a:p>
          <a:p>
            <a:r>
              <a:rPr lang="ja-JP" altLang="ja-JP" sz="1800"/>
              <a:t>始する。</a:t>
            </a:r>
          </a:p>
          <a:p>
            <a:r>
              <a:rPr lang="ja-JP" altLang="ja-JP" sz="1800"/>
              <a:t>＜目標設定理由＞</a:t>
            </a:r>
          </a:p>
          <a:p>
            <a:r>
              <a:rPr lang="ja-JP" altLang="ja-JP" sz="1800"/>
              <a:t>　モータ、配管等の産業インフラでの環境発電の代表的な数値として、環境振動周波数</a:t>
            </a:r>
            <a:r>
              <a:rPr lang="en-US" altLang="ja-JP" sz="1800"/>
              <a:t>50</a:t>
            </a:r>
          </a:p>
          <a:p>
            <a:r>
              <a:rPr lang="en-US" altLang="ja-JP" sz="1800"/>
              <a:t>~100Hz</a:t>
            </a:r>
            <a:r>
              <a:rPr lang="ja-JP" altLang="ja-JP" sz="1800"/>
              <a:t>、加速度</a:t>
            </a:r>
            <a:r>
              <a:rPr lang="en-US" altLang="ja-JP" sz="1800"/>
              <a:t>0.15G</a:t>
            </a:r>
            <a:r>
              <a:rPr lang="ja-JP" altLang="ja-JP" sz="1800"/>
              <a:t>を前提として設定。また、振動発電の市販品のサイズを超えない大</a:t>
            </a:r>
            <a:endParaRPr lang="en-US" altLang="ja-JP" sz="1800"/>
          </a:p>
          <a:p>
            <a:r>
              <a:rPr lang="ja-JP" altLang="ja-JP" sz="1800"/>
              <a:t>きさで設定。また、平成</a:t>
            </a:r>
            <a:r>
              <a:rPr lang="en-US" altLang="ja-JP" sz="1800"/>
              <a:t>31</a:t>
            </a:r>
            <a:r>
              <a:rPr lang="ja-JP" altLang="ja-JP" sz="1800"/>
              <a:t>年度以降、社会実装に向けた振動発電のサンプルを供給する必</a:t>
            </a:r>
            <a:endParaRPr lang="en-US" altLang="ja-JP" sz="1800"/>
          </a:p>
          <a:p>
            <a:r>
              <a:rPr lang="ja-JP" altLang="ja-JP" sz="1800"/>
              <a:t>要があるため。</a:t>
            </a:r>
          </a:p>
          <a:p>
            <a:endParaRPr lang="en-US" altLang="ja-JP" sz="1800" b="1">
              <a:solidFill>
                <a:schemeClr val="accent2"/>
              </a:solidFill>
              <a:latin typeface="ＭＳ Ｐゴシック" panose="020B0600070205080204" pitchFamily="50" charset="-128"/>
            </a:endParaRPr>
          </a:p>
        </p:txBody>
      </p:sp>
      <p:sp>
        <p:nvSpPr>
          <p:cNvPr id="3078" name="正方形/長方形 9"/>
          <p:cNvSpPr>
            <a:spLocks noChangeArrowheads="1"/>
          </p:cNvSpPr>
          <p:nvPr/>
        </p:nvSpPr>
        <p:spPr bwMode="auto">
          <a:xfrm>
            <a:off x="201613" y="1166813"/>
            <a:ext cx="8772525" cy="1760537"/>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ja-JP" sz="1800" dirty="0"/>
              <a:t>実用信頼性の確保、推定動作寿命</a:t>
            </a:r>
            <a:r>
              <a:rPr lang="en-US" altLang="ja-JP" sz="1800" dirty="0"/>
              <a:t>10</a:t>
            </a:r>
            <a:r>
              <a:rPr lang="ja-JP" altLang="ja-JP" sz="1800" dirty="0"/>
              <a:t>年以上</a:t>
            </a:r>
          </a:p>
          <a:p>
            <a:r>
              <a:rPr lang="ja-JP" altLang="ja-JP" sz="1800" dirty="0"/>
              <a:t>＜目標設定理由＞実用レベルの信頼性を確保すると同時に、安定供給をするため。</a:t>
            </a:r>
          </a:p>
        </p:txBody>
      </p:sp>
      <p:sp>
        <p:nvSpPr>
          <p:cNvPr id="11" name="テキスト ボックス 3"/>
          <p:cNvSpPr txBox="1">
            <a:spLocks noChangeArrowheads="1"/>
          </p:cNvSpPr>
          <p:nvPr/>
        </p:nvSpPr>
        <p:spPr bwMode="auto">
          <a:xfrm>
            <a:off x="1031875" y="31750"/>
            <a:ext cx="77165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800" b="1" dirty="0"/>
              <a:t>③産業分野における微小振動で連続的な高出力可能な自立電源</a:t>
            </a:r>
            <a:r>
              <a:rPr lang="ja-JP" altLang="ja-JP" sz="1800" b="1" dirty="0"/>
              <a:t>の開発</a:t>
            </a:r>
            <a:endParaRPr lang="en-US" altLang="ja-JP" sz="1800" b="1" kern="0" dirty="0">
              <a:latin typeface="+mn-ea"/>
              <a:ea typeface="+mn-ea"/>
            </a:endParaRPr>
          </a:p>
          <a:p>
            <a:pPr eaLnBrk="1" fontAlgn="auto" hangingPunct="1">
              <a:spcBef>
                <a:spcPts val="0"/>
              </a:spcBef>
              <a:spcAft>
                <a:spcPts val="0"/>
              </a:spcAft>
              <a:defRPr/>
            </a:pPr>
            <a:r>
              <a:rPr lang="en-US" altLang="ja-JP" sz="1800" b="1" kern="0" dirty="0">
                <a:latin typeface="+mn-ea"/>
                <a:ea typeface="+mn-ea"/>
              </a:rPr>
              <a:t>                                       </a:t>
            </a:r>
            <a:r>
              <a:rPr lang="ja-JP" altLang="en-US" sz="1800" b="1" kern="0" dirty="0">
                <a:latin typeface="+mn-ea"/>
                <a:ea typeface="+mn-ea"/>
              </a:rPr>
              <a:t>　　　　　　　　　　　　　</a:t>
            </a:r>
            <a:r>
              <a:rPr lang="ja-JP" altLang="ja-JP" sz="1600" b="1" kern="0" dirty="0">
                <a:latin typeface="+mn-ea"/>
                <a:ea typeface="+mn-ea"/>
              </a:rPr>
              <a:t>担当：株式会社</a:t>
            </a:r>
            <a:r>
              <a:rPr lang="ja-JP" altLang="en-US" sz="1600" b="1" kern="0" dirty="0">
                <a:latin typeface="+mn-ea"/>
                <a:ea typeface="+mn-ea"/>
              </a:rPr>
              <a:t>鷺宮</a:t>
            </a:r>
            <a:r>
              <a:rPr lang="ja-JP" altLang="ja-JP" sz="1600" b="1" kern="0" dirty="0">
                <a:latin typeface="+mn-ea"/>
                <a:ea typeface="+mn-ea"/>
              </a:rPr>
              <a:t>製作所</a:t>
            </a:r>
            <a:r>
              <a:rPr lang="ja-JP" altLang="en-US" sz="1800" b="1" kern="0" dirty="0">
                <a:latin typeface="+mn-ea"/>
                <a:ea typeface="+mn-ea"/>
              </a:rPr>
              <a:t>　</a:t>
            </a:r>
            <a:endParaRPr lang="ja-JP" altLang="ja-JP" sz="1800" b="1" kern="0" dirty="0">
              <a:latin typeface="+mn-ea"/>
              <a:ea typeface="+mn-ea"/>
            </a:endParaRPr>
          </a:p>
        </p:txBody>
      </p:sp>
    </p:spTree>
    <p:extLst>
      <p:ext uri="{BB962C8B-B14F-4D97-AF65-F5344CB8AC3E}">
        <p14:creationId xmlns:p14="http://schemas.microsoft.com/office/powerpoint/2010/main" val="100903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63500" y="785813"/>
            <a:ext cx="6056313" cy="369887"/>
          </a:xfrm>
          <a:prstGeom prst="rect">
            <a:avLst/>
          </a:prstGeom>
          <a:noFill/>
          <a:ln w="15875">
            <a:solidFill>
              <a:schemeClr val="accent3"/>
            </a:solidFill>
          </a:ln>
        </p:spPr>
        <p:txBody>
          <a:bodyPr>
            <a:spAutoFit/>
          </a:bodyPr>
          <a:lstStyle/>
          <a:p>
            <a:pPr>
              <a:defRPr/>
            </a:pPr>
            <a:r>
              <a:rPr lang="en-US" altLang="ja-JP" sz="1800" b="1" dirty="0">
                <a:latin typeface="+mn-ea"/>
                <a:ea typeface="+mn-ea"/>
              </a:rPr>
              <a:t>【</a:t>
            </a:r>
            <a:r>
              <a:rPr lang="ja-JP" altLang="en-US" sz="1800" b="1" dirty="0">
                <a:latin typeface="+mn-ea"/>
                <a:ea typeface="+mn-ea"/>
              </a:rPr>
              <a:t>本年度目標と目標達成に向けた取り組み（平成</a:t>
            </a:r>
            <a:r>
              <a:rPr lang="en-US" altLang="ja-JP" sz="1800" b="1" dirty="0">
                <a:latin typeface="+mn-ea"/>
                <a:ea typeface="+mn-ea"/>
              </a:rPr>
              <a:t>28</a:t>
            </a:r>
            <a:r>
              <a:rPr lang="ja-JP" altLang="en-US" sz="1800" b="1" dirty="0">
                <a:latin typeface="+mn-ea"/>
                <a:ea typeface="+mn-ea"/>
              </a:rPr>
              <a:t>年度）</a:t>
            </a:r>
            <a:r>
              <a:rPr lang="en-US" altLang="ja-JP" sz="1800" b="1" dirty="0">
                <a:latin typeface="+mn-ea"/>
                <a:ea typeface="+mn-ea"/>
              </a:rPr>
              <a:t>】</a:t>
            </a:r>
            <a:endParaRPr lang="ja-JP" altLang="ja-JP" sz="1800" b="1" dirty="0">
              <a:latin typeface="+mn-ea"/>
              <a:ea typeface="+mn-ea"/>
            </a:endParaRPr>
          </a:p>
        </p:txBody>
      </p:sp>
      <p:sp>
        <p:nvSpPr>
          <p:cNvPr id="22" name="正方形/長方形 21"/>
          <p:cNvSpPr/>
          <p:nvPr/>
        </p:nvSpPr>
        <p:spPr bwMode="auto">
          <a:xfrm>
            <a:off x="182563" y="1154113"/>
            <a:ext cx="8772525" cy="5178425"/>
          </a:xfrm>
          <a:prstGeom prst="rect">
            <a:avLst/>
          </a:prstGeom>
          <a:noFill/>
          <a:ln w="2540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ja-JP" altLang="en-US" sz="1800">
              <a:solidFill>
                <a:schemeClr val="accent2"/>
              </a:solidFill>
              <a:latin typeface="+mn-ea"/>
              <a:ea typeface="+mn-ea"/>
            </a:endParaRPr>
          </a:p>
        </p:txBody>
      </p:sp>
      <p:sp>
        <p:nvSpPr>
          <p:cNvPr id="512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582A427-2F3E-46D0-BD19-11C5047500BB}" type="slidenum">
              <a:rPr lang="ja-JP" altLang="en-US" sz="1200">
                <a:solidFill>
                  <a:srgbClr val="000000"/>
                </a:solidFill>
              </a:rPr>
              <a:pPr/>
              <a:t>4</a:t>
            </a:fld>
            <a:endParaRPr lang="ja-JP" altLang="en-US" sz="1200">
              <a:solidFill>
                <a:srgbClr val="000000"/>
              </a:solidFill>
            </a:endParaRPr>
          </a:p>
        </p:txBody>
      </p:sp>
      <p:sp>
        <p:nvSpPr>
          <p:cNvPr id="7" name="テキスト ボックス 6"/>
          <p:cNvSpPr txBox="1"/>
          <p:nvPr/>
        </p:nvSpPr>
        <p:spPr>
          <a:xfrm>
            <a:off x="225425" y="1131888"/>
            <a:ext cx="8729663" cy="5170487"/>
          </a:xfrm>
          <a:prstGeom prst="rect">
            <a:avLst/>
          </a:prstGeom>
          <a:noFill/>
          <a:ln w="15875">
            <a:solidFill>
              <a:schemeClr val="accent3"/>
            </a:solidFill>
          </a:ln>
        </p:spPr>
        <p:txBody>
          <a:bodyPr>
            <a:spAutoFit/>
          </a:bodyP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defRPr/>
            </a:pPr>
            <a:r>
              <a:rPr lang="en-US" altLang="ja-JP" sz="1800" b="1" dirty="0">
                <a:solidFill>
                  <a:schemeClr val="accent2"/>
                </a:solidFill>
                <a:latin typeface="ＭＳ Ｐゴシック" pitchFamily="50" charset="-128"/>
              </a:rPr>
              <a:t>a)</a:t>
            </a:r>
            <a:r>
              <a:rPr lang="ja-JP" altLang="en-US" sz="1800" b="1" dirty="0">
                <a:solidFill>
                  <a:schemeClr val="accent2"/>
                </a:solidFill>
                <a:latin typeface="ＭＳ Ｐゴシック" pitchFamily="50" charset="-128"/>
              </a:rPr>
              <a:t>目標：</a:t>
            </a:r>
            <a:endParaRPr lang="en-US" altLang="ja-JP" sz="1800" b="1" dirty="0">
              <a:solidFill>
                <a:schemeClr val="accent2"/>
              </a:solidFill>
              <a:latin typeface="ＭＳ Ｐゴシック" pitchFamily="50" charset="-128"/>
            </a:endParaRPr>
          </a:p>
          <a:p>
            <a:pPr>
              <a:defRPr/>
            </a:pPr>
            <a:r>
              <a:rPr lang="en-US" altLang="ja-JP" sz="1800" dirty="0">
                <a:latin typeface="ＭＳ Ｐゴシック" pitchFamily="50" charset="-128"/>
                <a:ea typeface="Hiragino Kaku Gothic Pro W3"/>
                <a:cs typeface="Hiragino Kaku Gothic Pro W3"/>
              </a:rPr>
              <a:t> </a:t>
            </a:r>
            <a:r>
              <a:rPr lang="ja-JP" altLang="ja-JP" sz="1800" dirty="0">
                <a:latin typeface="ＭＳ Ｐゴシック" pitchFamily="50" charset="-128"/>
                <a:ea typeface="Hiragino Kaku Gothic Pro W3"/>
                <a:cs typeface="Hiragino Kaku Gothic Pro W3"/>
              </a:rPr>
              <a:t>目標とする振動環境情報</a:t>
            </a:r>
            <a:r>
              <a:rPr lang="en-US" altLang="ja-JP" sz="1800" dirty="0">
                <a:latin typeface="ＭＳ Ｐゴシック" pitchFamily="50" charset="-128"/>
                <a:ea typeface="Hiragino Kaku Gothic Pro W3"/>
                <a:cs typeface="Hiragino Kaku Gothic Pro W3"/>
              </a:rPr>
              <a:t>(</a:t>
            </a:r>
            <a:r>
              <a:rPr lang="ja-JP" altLang="ja-JP" sz="1800" dirty="0">
                <a:latin typeface="ＭＳ Ｐゴシック" pitchFamily="50" charset="-128"/>
                <a:ea typeface="Hiragino Kaku Gothic Pro W3"/>
                <a:cs typeface="Hiragino Kaku Gothic Pro W3"/>
              </a:rPr>
              <a:t>振動周波数</a:t>
            </a:r>
            <a:r>
              <a:rPr lang="ja-JP" altLang="en-US" sz="1800" dirty="0">
                <a:latin typeface="ＭＳ Ｐゴシック" pitchFamily="50" charset="-128"/>
                <a:ea typeface="Hiragino Kaku Gothic Pro W3"/>
                <a:cs typeface="Hiragino Kaku Gothic Pro W3"/>
              </a:rPr>
              <a:t>，</a:t>
            </a:r>
            <a:r>
              <a:rPr lang="ja-JP" altLang="ja-JP" sz="1800" dirty="0">
                <a:latin typeface="ＭＳ Ｐゴシック" pitchFamily="50" charset="-128"/>
                <a:ea typeface="Hiragino Kaku Gothic Pro W3"/>
                <a:cs typeface="Hiragino Kaku Gothic Pro W3"/>
              </a:rPr>
              <a:t>加速度</a:t>
            </a:r>
            <a:r>
              <a:rPr lang="en-US" altLang="ja-JP" sz="1800" dirty="0">
                <a:latin typeface="ＭＳ Ｐゴシック" pitchFamily="50" charset="-128"/>
                <a:ea typeface="Hiragino Kaku Gothic Pro W3"/>
                <a:cs typeface="Hiragino Kaku Gothic Pro W3"/>
              </a:rPr>
              <a:t>)</a:t>
            </a:r>
            <a:r>
              <a:rPr lang="ja-JP" altLang="ja-JP" sz="1800" dirty="0">
                <a:latin typeface="ＭＳ Ｐゴシック" pitchFamily="50" charset="-128"/>
                <a:ea typeface="Hiragino Kaku Gothic Pro W3"/>
                <a:cs typeface="Hiragino Kaku Gothic Pro W3"/>
              </a:rPr>
              <a:t>及び振動発電デバイスの仕様決定</a:t>
            </a:r>
            <a:r>
              <a:rPr lang="ja-JP" altLang="en-US" sz="1800" dirty="0">
                <a:latin typeface="ＭＳ Ｐゴシック" pitchFamily="50" charset="-128"/>
                <a:ea typeface="Hiragino Kaku Gothic Pro W3"/>
                <a:cs typeface="Hiragino Kaku Gothic Pro W3"/>
              </a:rPr>
              <a:t>．</a:t>
            </a:r>
            <a:endParaRPr lang="en-US" altLang="ja-JP" sz="1800" b="1" dirty="0">
              <a:solidFill>
                <a:schemeClr val="accent2"/>
              </a:solidFill>
              <a:latin typeface="ＭＳ Ｐゴシック" pitchFamily="50" charset="-128"/>
            </a:endParaRPr>
          </a:p>
          <a:p>
            <a:pPr>
              <a:defRPr/>
            </a:pPr>
            <a:r>
              <a:rPr lang="ja-JP" altLang="en-US" sz="1800" b="1" dirty="0">
                <a:solidFill>
                  <a:schemeClr val="accent2"/>
                </a:solidFill>
                <a:latin typeface="ＭＳ Ｐゴシック" pitchFamily="50" charset="-128"/>
              </a:rPr>
              <a:t>・取り組み内容：</a:t>
            </a:r>
            <a:endParaRPr lang="en-US" altLang="ja-JP" sz="1800" b="1" dirty="0">
              <a:solidFill>
                <a:schemeClr val="accent2"/>
              </a:solidFill>
              <a:latin typeface="ＭＳ Ｐゴシック" pitchFamily="50" charset="-128"/>
            </a:endParaRPr>
          </a:p>
          <a:p>
            <a:pPr>
              <a:defRPr/>
            </a:pPr>
            <a:r>
              <a:rPr lang="ja-JP" altLang="en-US" sz="1800" dirty="0">
                <a:latin typeface="ＭＳ Ｐゴシック" pitchFamily="50" charset="-128"/>
                <a:ea typeface="Hiragino Kaku Gothic Pro W3"/>
                <a:cs typeface="Hiragino Kaku Gothic Pro W3"/>
              </a:rPr>
              <a:t>　</a:t>
            </a:r>
            <a:r>
              <a:rPr lang="en-US" altLang="ja-JP" sz="1800" dirty="0">
                <a:latin typeface="ＭＳ Ｐゴシック" pitchFamily="50" charset="-128"/>
                <a:ea typeface="Hiragino Kaku Gothic Pro W3"/>
                <a:cs typeface="Hiragino Kaku Gothic Pro W3"/>
              </a:rPr>
              <a:t>〜</a:t>
            </a:r>
            <a:r>
              <a:rPr lang="ja-JP" altLang="en-US" sz="1800" dirty="0">
                <a:latin typeface="ＭＳ Ｐゴシック" pitchFamily="50" charset="-128"/>
                <a:ea typeface="Hiragino Kaku Gothic Pro W3"/>
                <a:cs typeface="Hiragino Kaku Gothic Pro W3"/>
              </a:rPr>
              <a:t> </a:t>
            </a:r>
            <a:r>
              <a:rPr lang="en-US" altLang="ja-JP" sz="1800" dirty="0">
                <a:latin typeface="ＭＳ Ｐゴシック" pitchFamily="50" charset="-128"/>
                <a:ea typeface="Hiragino Kaku Gothic Pro W3"/>
                <a:cs typeface="Hiragino Kaku Gothic Pro W3"/>
              </a:rPr>
              <a:t>12</a:t>
            </a:r>
            <a:r>
              <a:rPr lang="ja-JP" altLang="en-US" sz="1800" dirty="0">
                <a:latin typeface="ＭＳ Ｐゴシック" pitchFamily="50" charset="-128"/>
                <a:ea typeface="Hiragino Kaku Gothic Pro W3"/>
                <a:cs typeface="Hiragino Kaku Gothic Pro W3"/>
              </a:rPr>
              <a:t>月：文献調査等</a:t>
            </a:r>
            <a:endParaRPr lang="en-US" altLang="ja-JP" sz="1800" dirty="0">
              <a:latin typeface="ＭＳ Ｐゴシック" pitchFamily="50" charset="-128"/>
              <a:ea typeface="Hiragino Kaku Gothic Pro W3"/>
              <a:cs typeface="Hiragino Kaku Gothic Pro W3"/>
            </a:endParaRPr>
          </a:p>
          <a:p>
            <a:pPr>
              <a:defRPr/>
            </a:pPr>
            <a:r>
              <a:rPr lang="ja-JP" altLang="en-US" sz="1800" dirty="0">
                <a:latin typeface="ＭＳ Ｐゴシック" pitchFamily="50" charset="-128"/>
                <a:ea typeface="Hiragino Kaku Gothic Pro W3"/>
                <a:cs typeface="Hiragino Kaku Gothic Pro W3"/>
              </a:rPr>
              <a:t>　</a:t>
            </a:r>
            <a:r>
              <a:rPr lang="en-US" altLang="ja-JP" sz="1800" dirty="0">
                <a:latin typeface="ＭＳ Ｐゴシック" pitchFamily="50" charset="-128"/>
                <a:ea typeface="Hiragino Kaku Gothic Pro W3"/>
                <a:cs typeface="Hiragino Kaku Gothic Pro W3"/>
              </a:rPr>
              <a:t>〜  3</a:t>
            </a:r>
            <a:r>
              <a:rPr lang="ja-JP" altLang="en-US" sz="1800" dirty="0">
                <a:latin typeface="ＭＳ Ｐゴシック" pitchFamily="50" charset="-128"/>
                <a:ea typeface="Hiragino Kaku Gothic Pro W3"/>
                <a:cs typeface="Hiragino Kaku Gothic Pro W3"/>
              </a:rPr>
              <a:t>月：東電等の現場環境ヒヤリング・振動波形取得</a:t>
            </a:r>
            <a:endParaRPr lang="en-US" altLang="ja-JP" sz="1800" dirty="0">
              <a:latin typeface="ＭＳ Ｐゴシック" pitchFamily="50" charset="-128"/>
              <a:ea typeface="Hiragino Kaku Gothic Pro W3"/>
              <a:cs typeface="Hiragino Kaku Gothic Pro W3"/>
            </a:endParaRPr>
          </a:p>
          <a:p>
            <a:pPr>
              <a:defRPr/>
            </a:pPr>
            <a:r>
              <a:rPr lang="ja-JP" altLang="en-US" sz="1800" dirty="0">
                <a:latin typeface="ＭＳ Ｐゴシック" pitchFamily="50" charset="-128"/>
                <a:ea typeface="Hiragino Kaku Gothic Pro W3"/>
                <a:cs typeface="Hiragino Kaku Gothic Pro W3"/>
              </a:rPr>
              <a:t>　</a:t>
            </a:r>
            <a:r>
              <a:rPr lang="en-US" altLang="ja-JP" sz="1800" dirty="0">
                <a:latin typeface="ＭＳ Ｐゴシック" pitchFamily="50" charset="-128"/>
                <a:ea typeface="Hiragino Kaku Gothic Pro W3"/>
                <a:cs typeface="Hiragino Kaku Gothic Pro W3"/>
              </a:rPr>
              <a:t>  3</a:t>
            </a:r>
            <a:r>
              <a:rPr lang="ja-JP" altLang="en-US" sz="1800" dirty="0">
                <a:latin typeface="ＭＳ Ｐゴシック" pitchFamily="50" charset="-128"/>
                <a:ea typeface="Hiragino Kaku Gothic Pro W3"/>
                <a:cs typeface="Hiragino Kaku Gothic Pro W3"/>
              </a:rPr>
              <a:t>月：ターゲットとする仕様の決定</a:t>
            </a:r>
            <a:r>
              <a:rPr lang="en-US" altLang="ja-JP" sz="1800" dirty="0">
                <a:latin typeface="ＭＳ Ｐゴシック" pitchFamily="50" charset="-128"/>
                <a:ea typeface="Hiragino Kaku Gothic Pro W3"/>
                <a:cs typeface="Hiragino Kaku Gothic Pro W3"/>
              </a:rPr>
              <a:t>(</a:t>
            </a:r>
            <a:r>
              <a:rPr lang="ja-JP" altLang="en-US" sz="1800" dirty="0">
                <a:latin typeface="ＭＳ Ｐゴシック" pitchFamily="50" charset="-128"/>
                <a:ea typeface="Hiragino Kaku Gothic Pro W3"/>
                <a:cs typeface="Hiragino Kaku Gothic Pro W3"/>
              </a:rPr>
              <a:t>東電コンプレッサ</a:t>
            </a:r>
            <a:r>
              <a:rPr lang="en-US" altLang="ja-JP" sz="1800" dirty="0">
                <a:latin typeface="ＭＳ Ｐゴシック" pitchFamily="50" charset="-128"/>
                <a:ea typeface="Hiragino Kaku Gothic Pro W3"/>
                <a:cs typeface="Hiragino Kaku Gothic Pro W3"/>
              </a:rPr>
              <a:t>)</a:t>
            </a:r>
          </a:p>
          <a:p>
            <a:pPr>
              <a:defRPr/>
            </a:pPr>
            <a:endParaRPr lang="ja-JP" altLang="ja-JP" sz="1200" b="1" dirty="0">
              <a:solidFill>
                <a:schemeClr val="accent2"/>
              </a:solidFill>
              <a:latin typeface="ＭＳ Ｐゴシック" pitchFamily="50" charset="-128"/>
            </a:endParaRPr>
          </a:p>
          <a:p>
            <a:pPr>
              <a:defRPr/>
            </a:pPr>
            <a:r>
              <a:rPr lang="en-US" altLang="ja-JP" sz="1800" b="1" dirty="0">
                <a:solidFill>
                  <a:schemeClr val="accent2"/>
                </a:solidFill>
                <a:latin typeface="ＭＳ Ｐゴシック" pitchFamily="50" charset="-128"/>
              </a:rPr>
              <a:t>b) </a:t>
            </a:r>
            <a:r>
              <a:rPr lang="ja-JP" altLang="en-US" sz="1800" b="1" dirty="0">
                <a:solidFill>
                  <a:schemeClr val="accent2"/>
                </a:solidFill>
                <a:latin typeface="ＭＳ Ｐゴシック" pitchFamily="50" charset="-128"/>
              </a:rPr>
              <a:t>目標：</a:t>
            </a:r>
            <a:endParaRPr lang="en-US" altLang="ja-JP" sz="1800" b="1" dirty="0">
              <a:solidFill>
                <a:schemeClr val="accent2"/>
              </a:solidFill>
              <a:latin typeface="ＭＳ Ｐゴシック" pitchFamily="50" charset="-128"/>
            </a:endParaRPr>
          </a:p>
          <a:p>
            <a:pPr>
              <a:defRPr/>
            </a:pPr>
            <a:r>
              <a:rPr lang="ja-JP" altLang="en-US" sz="1800" dirty="0">
                <a:latin typeface="ＭＳ Ｐゴシック" pitchFamily="50" charset="-128"/>
                <a:ea typeface="Hiragino Kaku Gothic Pro W3"/>
                <a:cs typeface="Hiragino Kaku Gothic Pro W3"/>
              </a:rPr>
              <a:t>　</a:t>
            </a:r>
            <a:r>
              <a:rPr lang="ja-JP" altLang="ja-JP" sz="1800" dirty="0">
                <a:latin typeface="ＭＳ Ｐゴシック" pitchFamily="50" charset="-128"/>
                <a:ea typeface="Hiragino Kaku Gothic Pro W3"/>
                <a:cs typeface="Hiragino Kaku Gothic Pro W3"/>
              </a:rPr>
              <a:t>振動源と発電素子とのインターポーザの設計案抽出  </a:t>
            </a:r>
            <a:endParaRPr lang="en-US" altLang="ja-JP" sz="1800" b="1" dirty="0">
              <a:solidFill>
                <a:schemeClr val="accent2"/>
              </a:solidFill>
              <a:latin typeface="ＭＳ Ｐゴシック" pitchFamily="50" charset="-128"/>
            </a:endParaRPr>
          </a:p>
          <a:p>
            <a:pPr>
              <a:defRPr/>
            </a:pPr>
            <a:r>
              <a:rPr lang="ja-JP" altLang="en-US" sz="1800" b="1" dirty="0">
                <a:solidFill>
                  <a:schemeClr val="accent2"/>
                </a:solidFill>
                <a:latin typeface="ＭＳ Ｐゴシック" pitchFamily="50" charset="-128"/>
              </a:rPr>
              <a:t>・取り組み内容：</a:t>
            </a:r>
            <a:endParaRPr lang="en-US" altLang="ja-JP" sz="1800" b="1" dirty="0">
              <a:solidFill>
                <a:schemeClr val="accent2"/>
              </a:solidFill>
              <a:latin typeface="ＭＳ Ｐゴシック" pitchFamily="50" charset="-128"/>
            </a:endParaRPr>
          </a:p>
          <a:p>
            <a:pPr>
              <a:defRPr/>
            </a:pPr>
            <a:r>
              <a:rPr lang="ja-JP" altLang="en-US" sz="1800" b="1" dirty="0">
                <a:solidFill>
                  <a:schemeClr val="accent2"/>
                </a:solidFill>
                <a:latin typeface="ＭＳ Ｐゴシック" pitchFamily="50" charset="-128"/>
              </a:rPr>
              <a:t>　</a:t>
            </a:r>
            <a:r>
              <a:rPr lang="en-US" altLang="ja-JP" sz="1800" dirty="0">
                <a:latin typeface="ＭＳ Ｐゴシック" pitchFamily="50" charset="-128"/>
                <a:ea typeface="Hiragino Kaku Gothic Pro W3"/>
                <a:cs typeface="Hiragino Kaku Gothic Pro W3"/>
              </a:rPr>
              <a:t>〜12</a:t>
            </a:r>
            <a:r>
              <a:rPr lang="ja-JP" altLang="en-US" sz="1800" dirty="0">
                <a:latin typeface="ＭＳ Ｐゴシック" pitchFamily="50" charset="-128"/>
                <a:ea typeface="Hiragino Kaku Gothic Pro W3"/>
                <a:cs typeface="Hiragino Kaku Gothic Pro W3"/>
              </a:rPr>
              <a:t>月：文献調査，特許調査等</a:t>
            </a:r>
            <a:endParaRPr lang="en-US" altLang="ja-JP" sz="1800" dirty="0">
              <a:latin typeface="ＭＳ Ｐゴシック" pitchFamily="50" charset="-128"/>
              <a:ea typeface="Hiragino Kaku Gothic Pro W3"/>
              <a:cs typeface="Hiragino Kaku Gothic Pro W3"/>
            </a:endParaRPr>
          </a:p>
          <a:p>
            <a:pPr>
              <a:defRPr/>
            </a:pPr>
            <a:r>
              <a:rPr lang="ja-JP" altLang="en-US" sz="1800" b="1" dirty="0">
                <a:solidFill>
                  <a:schemeClr val="accent2"/>
                </a:solidFill>
                <a:latin typeface="ＭＳ Ｐゴシック" pitchFamily="50" charset="-128"/>
                <a:ea typeface="Hiragino Kaku Gothic Pro W3"/>
                <a:cs typeface="Hiragino Kaku Gothic Pro W3"/>
              </a:rPr>
              <a:t>　</a:t>
            </a:r>
            <a:r>
              <a:rPr lang="en-US" altLang="ja-JP" sz="1800" dirty="0">
                <a:latin typeface="ＭＳ Ｐゴシック" pitchFamily="50" charset="-128"/>
                <a:ea typeface="Hiragino Kaku Gothic Pro W3"/>
                <a:cs typeface="Hiragino Kaku Gothic Pro W3"/>
              </a:rPr>
              <a:t>    1</a:t>
            </a:r>
            <a:r>
              <a:rPr lang="ja-JP" altLang="en-US" sz="1800" dirty="0">
                <a:latin typeface="ＭＳ Ｐゴシック" pitchFamily="50" charset="-128"/>
                <a:ea typeface="Hiragino Kaku Gothic Pro W3"/>
                <a:cs typeface="Hiragino Kaku Gothic Pro W3"/>
              </a:rPr>
              <a:t>月：シミュレーション解析</a:t>
            </a:r>
            <a:endParaRPr lang="en-US" altLang="ja-JP" sz="1800" dirty="0">
              <a:latin typeface="ＭＳ Ｐゴシック" pitchFamily="50" charset="-128"/>
              <a:ea typeface="Hiragino Kaku Gothic Pro W3"/>
              <a:cs typeface="Hiragino Kaku Gothic Pro W3"/>
            </a:endParaRPr>
          </a:p>
          <a:p>
            <a:pPr>
              <a:defRPr/>
            </a:pPr>
            <a:r>
              <a:rPr lang="en-US" altLang="ja-JP" sz="1800" dirty="0">
                <a:latin typeface="ＭＳ Ｐゴシック" pitchFamily="50" charset="-128"/>
                <a:ea typeface="Hiragino Kaku Gothic Pro W3"/>
                <a:cs typeface="Hiragino Kaku Gothic Pro W3"/>
              </a:rPr>
              <a:t>   〜 3</a:t>
            </a:r>
            <a:r>
              <a:rPr lang="ja-JP" altLang="en-US" sz="1800" dirty="0">
                <a:latin typeface="ＭＳ Ｐゴシック" pitchFamily="50" charset="-128"/>
                <a:ea typeface="Hiragino Kaku Gothic Pro W3"/>
                <a:cs typeface="Hiragino Kaku Gothic Pro W3"/>
              </a:rPr>
              <a:t>月：設計仕様の決定</a:t>
            </a:r>
            <a:endParaRPr lang="en-US" altLang="ja-JP" sz="1800" dirty="0">
              <a:latin typeface="ＭＳ Ｐゴシック" pitchFamily="50" charset="-128"/>
              <a:ea typeface="Hiragino Kaku Gothic Pro W3"/>
              <a:cs typeface="Hiragino Kaku Gothic Pro W3"/>
            </a:endParaRPr>
          </a:p>
          <a:p>
            <a:pPr>
              <a:defRPr/>
            </a:pPr>
            <a:endParaRPr lang="en-US" altLang="ja-JP" sz="1200" dirty="0">
              <a:latin typeface="ＭＳ Ｐゴシック" pitchFamily="50" charset="-128"/>
              <a:ea typeface="Hiragino Kaku Gothic Pro W3"/>
              <a:cs typeface="Hiragino Kaku Gothic Pro W3"/>
            </a:endParaRPr>
          </a:p>
          <a:p>
            <a:pPr>
              <a:defRPr/>
            </a:pPr>
            <a:r>
              <a:rPr lang="en-US" altLang="ja-JP" sz="1800" b="1" dirty="0">
                <a:solidFill>
                  <a:schemeClr val="accent2"/>
                </a:solidFill>
                <a:latin typeface="ＭＳ Ｐゴシック" pitchFamily="50" charset="-128"/>
              </a:rPr>
              <a:t>c) </a:t>
            </a:r>
            <a:r>
              <a:rPr lang="ja-JP" altLang="en-US" sz="1800" b="1" dirty="0">
                <a:solidFill>
                  <a:schemeClr val="accent2"/>
                </a:solidFill>
                <a:latin typeface="ＭＳ Ｐゴシック" pitchFamily="50" charset="-128"/>
              </a:rPr>
              <a:t>目標：</a:t>
            </a:r>
            <a:endParaRPr lang="en-US" altLang="ja-JP" sz="1800" b="1" dirty="0">
              <a:solidFill>
                <a:schemeClr val="accent2"/>
              </a:solidFill>
              <a:latin typeface="ＭＳ Ｐゴシック" pitchFamily="50" charset="-128"/>
            </a:endParaRPr>
          </a:p>
          <a:p>
            <a:pPr>
              <a:defRPr/>
            </a:pPr>
            <a:r>
              <a:rPr lang="ja-JP" altLang="en-US" sz="1800" dirty="0">
                <a:latin typeface="ＭＳ Ｐゴシック" pitchFamily="50" charset="-128"/>
                <a:ea typeface="Hiragino Kaku Gothic Pro W3"/>
                <a:cs typeface="Hiragino Kaku Gothic Pro W3"/>
              </a:rPr>
              <a:t>　ランプアニールシステムの構築</a:t>
            </a:r>
            <a:endParaRPr lang="en-US" altLang="ja-JP" sz="1800" b="1" dirty="0">
              <a:solidFill>
                <a:schemeClr val="accent2"/>
              </a:solidFill>
              <a:latin typeface="ＭＳ Ｐゴシック" pitchFamily="50" charset="-128"/>
            </a:endParaRPr>
          </a:p>
          <a:p>
            <a:pPr>
              <a:defRPr/>
            </a:pPr>
            <a:r>
              <a:rPr lang="ja-JP" altLang="en-US" sz="1800" b="1" dirty="0">
                <a:solidFill>
                  <a:schemeClr val="accent2"/>
                </a:solidFill>
                <a:latin typeface="ＭＳ Ｐゴシック" pitchFamily="50" charset="-128"/>
              </a:rPr>
              <a:t>・取り組み内容：</a:t>
            </a:r>
            <a:endParaRPr lang="en-US" altLang="ja-JP" sz="1800" b="1" dirty="0">
              <a:solidFill>
                <a:schemeClr val="accent2"/>
              </a:solidFill>
              <a:latin typeface="ＭＳ Ｐゴシック" pitchFamily="50" charset="-128"/>
            </a:endParaRPr>
          </a:p>
          <a:p>
            <a:pPr>
              <a:defRPr/>
            </a:pPr>
            <a:r>
              <a:rPr lang="ja-JP" altLang="en-US" sz="1800" b="1" dirty="0">
                <a:solidFill>
                  <a:schemeClr val="accent2"/>
                </a:solidFill>
                <a:latin typeface="ＭＳ Ｐゴシック" pitchFamily="50" charset="-128"/>
              </a:rPr>
              <a:t>　</a:t>
            </a:r>
            <a:r>
              <a:rPr lang="en-US" altLang="ja-JP" sz="1800" dirty="0">
                <a:latin typeface="ＭＳ Ｐゴシック" pitchFamily="50" charset="-128"/>
                <a:ea typeface="Hiragino Kaku Gothic Pro W3"/>
                <a:cs typeface="Hiragino Kaku Gothic Pro W3"/>
              </a:rPr>
              <a:t>〜11</a:t>
            </a:r>
            <a:r>
              <a:rPr lang="ja-JP" altLang="en-US" sz="1800" dirty="0">
                <a:latin typeface="ＭＳ Ｐゴシック" pitchFamily="50" charset="-128"/>
                <a:ea typeface="Hiragino Kaku Gothic Pro W3"/>
                <a:cs typeface="Hiragino Kaku Gothic Pro W3"/>
              </a:rPr>
              <a:t>月：ランプ加熱の有効性の確認</a:t>
            </a:r>
            <a:endParaRPr lang="en-US" altLang="ja-JP" sz="1800" dirty="0">
              <a:latin typeface="ＭＳ Ｐゴシック" pitchFamily="50" charset="-128"/>
              <a:ea typeface="Hiragino Kaku Gothic Pro W3"/>
              <a:cs typeface="Hiragino Kaku Gothic Pro W3"/>
            </a:endParaRPr>
          </a:p>
          <a:p>
            <a:pPr>
              <a:defRPr/>
            </a:pPr>
            <a:r>
              <a:rPr lang="en-US" altLang="ja-JP" sz="1800" dirty="0">
                <a:latin typeface="ＭＳ Ｐゴシック" pitchFamily="50" charset="-128"/>
                <a:ea typeface="Hiragino Kaku Gothic Pro W3"/>
                <a:cs typeface="Hiragino Kaku Gothic Pro W3"/>
              </a:rPr>
              <a:t>   〜 3</a:t>
            </a:r>
            <a:r>
              <a:rPr lang="ja-JP" altLang="en-US" sz="1800" dirty="0">
                <a:latin typeface="ＭＳ Ｐゴシック" pitchFamily="50" charset="-128"/>
                <a:ea typeface="Hiragino Kaku Gothic Pro W3"/>
                <a:cs typeface="Hiragino Kaku Gothic Pro W3"/>
              </a:rPr>
              <a:t>月：システムの構築（マイクロスコープ以外）</a:t>
            </a:r>
            <a:endParaRPr lang="en-US" altLang="ja-JP" sz="1800" dirty="0">
              <a:latin typeface="ＭＳ Ｐゴシック" pitchFamily="50" charset="-128"/>
              <a:ea typeface="Hiragino Kaku Gothic Pro W3"/>
              <a:cs typeface="Hiragino Kaku Gothic Pro W3"/>
            </a:endParaRPr>
          </a:p>
        </p:txBody>
      </p:sp>
      <p:sp>
        <p:nvSpPr>
          <p:cNvPr id="8" name="テキスト ボックス 3"/>
          <p:cNvSpPr txBox="1">
            <a:spLocks noChangeArrowheads="1"/>
          </p:cNvSpPr>
          <p:nvPr/>
        </p:nvSpPr>
        <p:spPr bwMode="auto">
          <a:xfrm>
            <a:off x="1187624" y="47625"/>
            <a:ext cx="72507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800" b="1" dirty="0"/>
              <a:t>③産業分野における微小振動で連続的な高出力可能な自立電源</a:t>
            </a:r>
            <a:r>
              <a:rPr lang="ja-JP" altLang="ja-JP" sz="1800" b="1" dirty="0"/>
              <a:t>の開発</a:t>
            </a:r>
            <a:endParaRPr lang="en-US" altLang="ja-JP" sz="1800" b="1" dirty="0"/>
          </a:p>
          <a:p>
            <a:pPr>
              <a:defRPr/>
            </a:pPr>
            <a:r>
              <a:rPr lang="en-US" altLang="ja-JP" sz="1800" b="1" dirty="0"/>
              <a:t>                                       </a:t>
            </a:r>
            <a:r>
              <a:rPr lang="ja-JP" altLang="en-US" sz="1800" b="1" dirty="0"/>
              <a:t>　　　　　　　　　　　</a:t>
            </a:r>
            <a:r>
              <a:rPr lang="en-US" altLang="ja-JP" sz="1800" b="1" dirty="0"/>
              <a:t> </a:t>
            </a:r>
            <a:r>
              <a:rPr lang="ja-JP" altLang="en-US" sz="1800" b="1" dirty="0"/>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753441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200025" y="973138"/>
          <a:ext cx="8763000" cy="5235576"/>
        </p:xfrm>
        <a:graphic>
          <a:graphicData uri="http://schemas.openxmlformats.org/drawingml/2006/table">
            <a:tbl>
              <a:tblPr/>
              <a:tblGrid>
                <a:gridCol w="1346200">
                  <a:extLst>
                    <a:ext uri="{9D8B030D-6E8A-4147-A177-3AD203B41FA5}">
                      <a16:colId xmlns="" xmlns:a16="http://schemas.microsoft.com/office/drawing/2014/main" val="20000"/>
                    </a:ext>
                  </a:extLst>
                </a:gridCol>
                <a:gridCol w="750888">
                  <a:extLst>
                    <a:ext uri="{9D8B030D-6E8A-4147-A177-3AD203B41FA5}">
                      <a16:colId xmlns="" xmlns:a16="http://schemas.microsoft.com/office/drawing/2014/main" val="20001"/>
                    </a:ext>
                  </a:extLst>
                </a:gridCol>
                <a:gridCol w="835025">
                  <a:extLst>
                    <a:ext uri="{9D8B030D-6E8A-4147-A177-3AD203B41FA5}">
                      <a16:colId xmlns="" xmlns:a16="http://schemas.microsoft.com/office/drawing/2014/main" val="20002"/>
                    </a:ext>
                  </a:extLst>
                </a:gridCol>
                <a:gridCol w="836612">
                  <a:extLst>
                    <a:ext uri="{9D8B030D-6E8A-4147-A177-3AD203B41FA5}">
                      <a16:colId xmlns="" xmlns:a16="http://schemas.microsoft.com/office/drawing/2014/main" val="20003"/>
                    </a:ext>
                  </a:extLst>
                </a:gridCol>
                <a:gridCol w="836613">
                  <a:extLst>
                    <a:ext uri="{9D8B030D-6E8A-4147-A177-3AD203B41FA5}">
                      <a16:colId xmlns="" xmlns:a16="http://schemas.microsoft.com/office/drawing/2014/main" val="20004"/>
                    </a:ext>
                  </a:extLst>
                </a:gridCol>
                <a:gridCol w="836612">
                  <a:extLst>
                    <a:ext uri="{9D8B030D-6E8A-4147-A177-3AD203B41FA5}">
                      <a16:colId xmlns="" xmlns:a16="http://schemas.microsoft.com/office/drawing/2014/main" val="20005"/>
                    </a:ext>
                  </a:extLst>
                </a:gridCol>
                <a:gridCol w="835025">
                  <a:extLst>
                    <a:ext uri="{9D8B030D-6E8A-4147-A177-3AD203B41FA5}">
                      <a16:colId xmlns="" xmlns:a16="http://schemas.microsoft.com/office/drawing/2014/main" val="20006"/>
                    </a:ext>
                  </a:extLst>
                </a:gridCol>
                <a:gridCol w="836613">
                  <a:extLst>
                    <a:ext uri="{9D8B030D-6E8A-4147-A177-3AD203B41FA5}">
                      <a16:colId xmlns="" xmlns:a16="http://schemas.microsoft.com/office/drawing/2014/main" val="20007"/>
                    </a:ext>
                  </a:extLst>
                </a:gridCol>
                <a:gridCol w="836612">
                  <a:extLst>
                    <a:ext uri="{9D8B030D-6E8A-4147-A177-3AD203B41FA5}">
                      <a16:colId xmlns="" xmlns:a16="http://schemas.microsoft.com/office/drawing/2014/main" val="20008"/>
                    </a:ext>
                  </a:extLst>
                </a:gridCol>
                <a:gridCol w="812800">
                  <a:extLst>
                    <a:ext uri="{9D8B030D-6E8A-4147-A177-3AD203B41FA5}">
                      <a16:colId xmlns="" xmlns:a16="http://schemas.microsoft.com/office/drawing/2014/main" val="20009"/>
                    </a:ext>
                  </a:extLst>
                </a:gridCol>
              </a:tblGrid>
              <a:tr h="714375">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開発項目</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8</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9</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10</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11</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12</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1</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2</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ＭＳ Ｐゴシック" pitchFamily="50" charset="-128"/>
                          <a:ea typeface="ＭＳ Ｐゴシック" pitchFamily="50" charset="-128"/>
                        </a:rPr>
                        <a:t>3</a:t>
                      </a: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月</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rPr>
                        <a:t>目標</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 xmlns:a16="http://schemas.microsoft.com/office/drawing/2014/main" val="10000"/>
                  </a:ext>
                </a:extLst>
              </a:tr>
              <a:tr h="1338262">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800" b="0" i="0" u="none" strike="noStrike" cap="none" normalizeH="0" baseline="0">
                          <a:ln>
                            <a:noFill/>
                          </a:ln>
                          <a:solidFill>
                            <a:srgbClr val="000000"/>
                          </a:solidFill>
                          <a:effectLst/>
                          <a:latin typeface="ＭＳ Ｐゴシック" pitchFamily="50" charset="-128"/>
                          <a:ea typeface="Hiragino Kaku Gothic Pro W3"/>
                          <a:cs typeface="Hiragino Kaku Gothic Pro W3"/>
                        </a:rPr>
                        <a:t>振動発電デバイスの目標仕様を決定 </a:t>
                      </a:r>
                      <a:endPar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3</a:t>
                      </a:r>
                      <a:r>
                        <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月末</a:t>
                      </a:r>
                    </a:p>
                  </a:txBody>
                  <a:tcPr marL="91458" marR="91458" marT="45705" marB="457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extLst>
                  <a:ext uri="{0D108BD9-81ED-4DB2-BD59-A6C34878D82A}">
                    <a16:rowId xmlns="" xmlns:a16="http://schemas.microsoft.com/office/drawing/2014/main" val="10001"/>
                  </a:ext>
                </a:extLst>
              </a:tr>
              <a:tr h="100171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800" b="0" i="0" u="none" strike="noStrike" cap="none" normalizeH="0" baseline="0">
                          <a:ln>
                            <a:noFill/>
                          </a:ln>
                          <a:solidFill>
                            <a:srgbClr val="000000"/>
                          </a:solidFill>
                          <a:effectLst/>
                          <a:latin typeface="ＭＳ Ｐゴシック" pitchFamily="50" charset="-128"/>
                          <a:ea typeface="Hiragino Kaku Gothic Pro W3"/>
                          <a:cs typeface="Hiragino Kaku Gothic Pro W3"/>
                        </a:rPr>
                        <a:t>インターポーザの設計案抽出</a:t>
                      </a:r>
                      <a:endParaRPr kumimoji="1" lang="en-US" altLang="ja-JP" sz="1800" b="0" i="0" u="none" strike="noStrike" cap="none" normalizeH="0" baseline="0">
                        <a:ln>
                          <a:noFill/>
                        </a:ln>
                        <a:solidFill>
                          <a:schemeClr val="accent2"/>
                        </a:solidFill>
                        <a:effectLst/>
                        <a:latin typeface="ＭＳ Ｐゴシック" pitchFamily="50" charset="-128"/>
                        <a:ea typeface="Hiragino Kaku Gothic Pro W3"/>
                        <a:cs typeface="Hiragino Kaku Gothic Pro W3"/>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300000"/>
                        </a:lnSpc>
                        <a:spcBef>
                          <a:spcPct val="0"/>
                        </a:spcBef>
                        <a:spcAft>
                          <a:spcPct val="0"/>
                        </a:spcAft>
                        <a:buClrTx/>
                        <a:buSzTx/>
                        <a:buFontTx/>
                        <a:buNone/>
                        <a:tabLst/>
                      </a:pPr>
                      <a:r>
                        <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3</a:t>
                      </a:r>
                      <a:r>
                        <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月末</a:t>
                      </a: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 xmlns:a16="http://schemas.microsoft.com/office/drawing/2014/main" val="10002"/>
                  </a:ext>
                </a:extLst>
              </a:tr>
              <a:tr h="99218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rPr>
                        <a:t>ランプアニ</a:t>
                      </a:r>
                      <a:endParaRPr kumimoji="1" lang="en-US" altLang="ja-JP" sz="1800" b="0" i="0" u="none" strike="noStrike" cap="none" normalizeH="0" baseline="0">
                        <a:ln>
                          <a:noFill/>
                        </a:ln>
                        <a:solidFill>
                          <a:schemeClr val="tx1"/>
                        </a:solidFill>
                        <a:effectLst/>
                        <a:latin typeface="ＭＳ Ｐゴシック" pitchFamily="50" charset="-128"/>
                        <a:ea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rPr>
                        <a:t>ールシステムの構築</a:t>
                      </a: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3</a:t>
                      </a:r>
                      <a:r>
                        <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月末</a:t>
                      </a: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extLst>
                  <a:ext uri="{0D108BD9-81ED-4DB2-BD59-A6C34878D82A}">
                    <a16:rowId xmlns="" xmlns:a16="http://schemas.microsoft.com/office/drawing/2014/main" val="10003"/>
                  </a:ext>
                </a:extLst>
              </a:tr>
              <a:tr h="118903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学会発表・調査</a:t>
                      </a:r>
                      <a:endPar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chemeClr val="tx1"/>
                          </a:solidFill>
                          <a:effectLst/>
                          <a:latin typeface="ＭＳ Ｐゴシック" pitchFamily="50" charset="-128"/>
                          <a:ea typeface="Hiragino Kaku Gothic Pro W3"/>
                          <a:cs typeface="Hiragino Kaku Gothic Pro W3"/>
                        </a:rPr>
                        <a:t>特許出願</a:t>
                      </a:r>
                      <a:endParaRPr kumimoji="1" lang="en-US" altLang="ja-JP" sz="1800" b="0" i="0" u="none" strike="noStrike" cap="none" normalizeH="0" baseline="0">
                        <a:ln>
                          <a:noFill/>
                        </a:ln>
                        <a:solidFill>
                          <a:schemeClr val="tx1"/>
                        </a:solidFill>
                        <a:effectLst/>
                        <a:latin typeface="ＭＳ Ｐゴシック" pitchFamily="50" charset="-128"/>
                        <a:ea typeface="Hiragino Kaku Gothic Pro W3"/>
                        <a:cs typeface="Hiragino Kaku Gothic Pro W3"/>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ＭＳ Ｐゴシック" pitchFamily="50" charset="-128"/>
                        <a:ea typeface="ＭＳ Ｐゴシック" pitchFamily="50" charset="-128"/>
                      </a:endParaRPr>
                    </a:p>
                  </a:txBody>
                  <a:tcPr marL="91458" marR="91458"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extLst>
                  <a:ext uri="{0D108BD9-81ED-4DB2-BD59-A6C34878D82A}">
                    <a16:rowId xmlns="" xmlns:a16="http://schemas.microsoft.com/office/drawing/2014/main" val="10004"/>
                  </a:ext>
                </a:extLst>
              </a:tr>
            </a:tbl>
          </a:graphicData>
        </a:graphic>
      </p:graphicFrame>
      <p:sp>
        <p:nvSpPr>
          <p:cNvPr id="10310" name="右矢印 5"/>
          <p:cNvSpPr>
            <a:spLocks noChangeArrowheads="1"/>
          </p:cNvSpPr>
          <p:nvPr/>
        </p:nvSpPr>
        <p:spPr bwMode="auto">
          <a:xfrm>
            <a:off x="2362200" y="1949450"/>
            <a:ext cx="3240088" cy="280988"/>
          </a:xfrm>
          <a:prstGeom prst="rightArrow">
            <a:avLst>
              <a:gd name="adj1" fmla="val 50000"/>
              <a:gd name="adj2" fmla="val 42387"/>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11" name="AutoShape 141"/>
          <p:cNvSpPr>
            <a:spLocks noChangeArrowheads="1"/>
          </p:cNvSpPr>
          <p:nvPr/>
        </p:nvSpPr>
        <p:spPr bwMode="auto">
          <a:xfrm>
            <a:off x="7915275" y="2447925"/>
            <a:ext cx="206375" cy="271463"/>
          </a:xfrm>
          <a:prstGeom prst="flowChartDecision">
            <a:avLst/>
          </a:prstGeom>
          <a:solidFill>
            <a:srgbClr val="FF6699"/>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400">
              <a:solidFill>
                <a:srgbClr val="000000"/>
              </a:solidFill>
              <a:latin typeface="+mn-ea"/>
              <a:ea typeface="+mn-ea"/>
            </a:endParaRPr>
          </a:p>
        </p:txBody>
      </p:sp>
      <p:sp>
        <p:nvSpPr>
          <p:cNvPr id="10312" name="下矢印 6"/>
          <p:cNvSpPr>
            <a:spLocks noChangeArrowheads="1"/>
          </p:cNvSpPr>
          <p:nvPr/>
        </p:nvSpPr>
        <p:spPr bwMode="auto">
          <a:xfrm rot="10800000">
            <a:off x="5454650" y="2268538"/>
            <a:ext cx="292100" cy="519112"/>
          </a:xfrm>
          <a:prstGeom prst="downArrow">
            <a:avLst>
              <a:gd name="adj1" fmla="val 50000"/>
              <a:gd name="adj2" fmla="val 50106"/>
            </a:avLst>
          </a:prstGeom>
          <a:solidFill>
            <a:srgbClr val="FFFF00"/>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17"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40CD490-925E-466E-BF3A-3B7680A69386}" type="slidenum">
              <a:rPr lang="ja-JP" altLang="en-US" sz="1200">
                <a:solidFill>
                  <a:srgbClr val="000000"/>
                </a:solidFill>
              </a:rPr>
              <a:pPr/>
              <a:t>5</a:t>
            </a:fld>
            <a:endParaRPr lang="ja-JP" altLang="en-US" sz="1200">
              <a:solidFill>
                <a:srgbClr val="000000"/>
              </a:solidFill>
            </a:endParaRPr>
          </a:p>
        </p:txBody>
      </p:sp>
      <p:sp>
        <p:nvSpPr>
          <p:cNvPr id="10314" name="右矢印 5"/>
          <p:cNvSpPr>
            <a:spLocks noChangeArrowheads="1"/>
          </p:cNvSpPr>
          <p:nvPr/>
        </p:nvSpPr>
        <p:spPr bwMode="auto">
          <a:xfrm>
            <a:off x="3652838" y="2703513"/>
            <a:ext cx="1136650" cy="279400"/>
          </a:xfrm>
          <a:prstGeom prst="rightArrow">
            <a:avLst>
              <a:gd name="adj1" fmla="val 50000"/>
              <a:gd name="adj2" fmla="val 42603"/>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16" name="楕円 7"/>
          <p:cNvSpPr>
            <a:spLocks noChangeArrowheads="1"/>
          </p:cNvSpPr>
          <p:nvPr/>
        </p:nvSpPr>
        <p:spPr bwMode="auto">
          <a:xfrm>
            <a:off x="4381500" y="5857875"/>
            <a:ext cx="215900" cy="217488"/>
          </a:xfrm>
          <a:prstGeom prst="ellipse">
            <a:avLst/>
          </a:prstGeom>
          <a:solidFill>
            <a:srgbClr val="00B050"/>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21" name="テキスト ボックス 2"/>
          <p:cNvSpPr txBox="1">
            <a:spLocks noChangeArrowheads="1"/>
          </p:cNvSpPr>
          <p:nvPr/>
        </p:nvSpPr>
        <p:spPr bwMode="auto">
          <a:xfrm>
            <a:off x="2457450" y="1692275"/>
            <a:ext cx="1974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文献調査・ヒアリング</a:t>
            </a:r>
          </a:p>
        </p:txBody>
      </p:sp>
      <p:sp>
        <p:nvSpPr>
          <p:cNvPr id="10319" name="右矢印 5"/>
          <p:cNvSpPr>
            <a:spLocks noChangeArrowheads="1"/>
          </p:cNvSpPr>
          <p:nvPr/>
        </p:nvSpPr>
        <p:spPr bwMode="auto">
          <a:xfrm>
            <a:off x="5645150" y="1941513"/>
            <a:ext cx="2292350" cy="277812"/>
          </a:xfrm>
          <a:prstGeom prst="rightArrow">
            <a:avLst>
              <a:gd name="adj1" fmla="val 50000"/>
              <a:gd name="adj2" fmla="val 42600"/>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23" name="テキスト ボックス 17"/>
          <p:cNvSpPr txBox="1">
            <a:spLocks noChangeArrowheads="1"/>
          </p:cNvSpPr>
          <p:nvPr/>
        </p:nvSpPr>
        <p:spPr bwMode="auto">
          <a:xfrm>
            <a:off x="3289300" y="2212975"/>
            <a:ext cx="1416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計測器・</a:t>
            </a:r>
            <a:endParaRPr lang="en-US" altLang="ja-JP"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endParaRPr>
          </a:p>
          <a:p>
            <a:pPr algn="ctr"/>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評価機器選定</a:t>
            </a:r>
          </a:p>
        </p:txBody>
      </p:sp>
      <p:sp>
        <p:nvSpPr>
          <p:cNvPr id="6224" name="テキスト ボックス 18"/>
          <p:cNvSpPr txBox="1">
            <a:spLocks noChangeArrowheads="1"/>
          </p:cNvSpPr>
          <p:nvPr/>
        </p:nvSpPr>
        <p:spPr bwMode="auto">
          <a:xfrm>
            <a:off x="5573713" y="1704975"/>
            <a:ext cx="1004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環境測定</a:t>
            </a:r>
          </a:p>
        </p:txBody>
      </p:sp>
      <p:sp>
        <p:nvSpPr>
          <p:cNvPr id="10322" name="右矢印 5"/>
          <p:cNvSpPr>
            <a:spLocks noChangeArrowheads="1"/>
          </p:cNvSpPr>
          <p:nvPr/>
        </p:nvSpPr>
        <p:spPr bwMode="auto">
          <a:xfrm>
            <a:off x="6183313" y="2436813"/>
            <a:ext cx="676275" cy="279400"/>
          </a:xfrm>
          <a:prstGeom prst="rightArrow">
            <a:avLst>
              <a:gd name="adj1" fmla="val 50000"/>
              <a:gd name="adj2" fmla="val 42604"/>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26" name="テキスト ボックス 20"/>
          <p:cNvSpPr txBox="1">
            <a:spLocks noChangeArrowheads="1"/>
          </p:cNvSpPr>
          <p:nvPr/>
        </p:nvSpPr>
        <p:spPr bwMode="auto">
          <a:xfrm>
            <a:off x="6202363" y="2179638"/>
            <a:ext cx="5953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評価</a:t>
            </a:r>
          </a:p>
        </p:txBody>
      </p:sp>
      <p:sp>
        <p:nvSpPr>
          <p:cNvPr id="10324" name="右矢印 5"/>
          <p:cNvSpPr>
            <a:spLocks noChangeArrowheads="1"/>
          </p:cNvSpPr>
          <p:nvPr/>
        </p:nvSpPr>
        <p:spPr bwMode="auto">
          <a:xfrm>
            <a:off x="7050088" y="2441575"/>
            <a:ext cx="868362" cy="279400"/>
          </a:xfrm>
          <a:prstGeom prst="rightArrow">
            <a:avLst>
              <a:gd name="adj1" fmla="val 50000"/>
              <a:gd name="adj2" fmla="val 42601"/>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28" name="テキスト ボックス 22"/>
          <p:cNvSpPr txBox="1">
            <a:spLocks noChangeArrowheads="1"/>
          </p:cNvSpPr>
          <p:nvPr/>
        </p:nvSpPr>
        <p:spPr bwMode="auto">
          <a:xfrm>
            <a:off x="6932613" y="2166938"/>
            <a:ext cx="1004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仕様決定</a:t>
            </a:r>
          </a:p>
        </p:txBody>
      </p:sp>
      <p:sp>
        <p:nvSpPr>
          <p:cNvPr id="10326" name="右矢印 5"/>
          <p:cNvSpPr>
            <a:spLocks noChangeArrowheads="1"/>
          </p:cNvSpPr>
          <p:nvPr/>
        </p:nvSpPr>
        <p:spPr bwMode="auto">
          <a:xfrm>
            <a:off x="2309813" y="3513138"/>
            <a:ext cx="2143125" cy="280987"/>
          </a:xfrm>
          <a:prstGeom prst="rightArrow">
            <a:avLst>
              <a:gd name="adj1" fmla="val 50000"/>
              <a:gd name="adj2" fmla="val 42373"/>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30" name="テキスト ボックス 25"/>
          <p:cNvSpPr txBox="1">
            <a:spLocks noChangeArrowheads="1"/>
          </p:cNvSpPr>
          <p:nvPr/>
        </p:nvSpPr>
        <p:spPr bwMode="auto">
          <a:xfrm>
            <a:off x="2609850" y="3240088"/>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文献調査</a:t>
            </a:r>
          </a:p>
        </p:txBody>
      </p:sp>
      <p:sp>
        <p:nvSpPr>
          <p:cNvPr id="10329" name="右矢印 5"/>
          <p:cNvSpPr>
            <a:spLocks noChangeArrowheads="1"/>
          </p:cNvSpPr>
          <p:nvPr/>
        </p:nvSpPr>
        <p:spPr bwMode="auto">
          <a:xfrm>
            <a:off x="4452938" y="3524250"/>
            <a:ext cx="1181100" cy="280988"/>
          </a:xfrm>
          <a:prstGeom prst="rightArrow">
            <a:avLst>
              <a:gd name="adj1" fmla="val 50000"/>
              <a:gd name="adj2" fmla="val 42365"/>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32" name="テキスト ボックス 27"/>
          <p:cNvSpPr txBox="1">
            <a:spLocks noChangeArrowheads="1"/>
          </p:cNvSpPr>
          <p:nvPr/>
        </p:nvSpPr>
        <p:spPr bwMode="auto">
          <a:xfrm>
            <a:off x="4465638" y="3240088"/>
            <a:ext cx="1004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特許調査</a:t>
            </a:r>
          </a:p>
        </p:txBody>
      </p:sp>
      <p:sp>
        <p:nvSpPr>
          <p:cNvPr id="10331" name="右矢印 5"/>
          <p:cNvSpPr>
            <a:spLocks noChangeArrowheads="1"/>
          </p:cNvSpPr>
          <p:nvPr/>
        </p:nvSpPr>
        <p:spPr bwMode="auto">
          <a:xfrm>
            <a:off x="5634038" y="3524250"/>
            <a:ext cx="1277937" cy="280988"/>
          </a:xfrm>
          <a:prstGeom prst="rightArrow">
            <a:avLst>
              <a:gd name="adj1" fmla="val 50000"/>
              <a:gd name="adj2" fmla="val 42322"/>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34" name="テキスト ボックス 29"/>
          <p:cNvSpPr txBox="1">
            <a:spLocks noChangeArrowheads="1"/>
          </p:cNvSpPr>
          <p:nvPr/>
        </p:nvSpPr>
        <p:spPr bwMode="auto">
          <a:xfrm>
            <a:off x="5400675" y="3028950"/>
            <a:ext cx="1579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シミュレーション解析・評価</a:t>
            </a:r>
          </a:p>
        </p:txBody>
      </p:sp>
      <p:sp>
        <p:nvSpPr>
          <p:cNvPr id="10333" name="下矢印 6"/>
          <p:cNvSpPr>
            <a:spLocks noChangeArrowheads="1"/>
          </p:cNvSpPr>
          <p:nvPr/>
        </p:nvSpPr>
        <p:spPr bwMode="auto">
          <a:xfrm>
            <a:off x="6773863" y="2655888"/>
            <a:ext cx="292100" cy="876300"/>
          </a:xfrm>
          <a:prstGeom prst="downArrow">
            <a:avLst>
              <a:gd name="adj1" fmla="val 50000"/>
              <a:gd name="adj2" fmla="val 50110"/>
            </a:avLst>
          </a:prstGeom>
          <a:solidFill>
            <a:srgbClr val="FFFF00"/>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34" name="右矢印 5"/>
          <p:cNvSpPr>
            <a:spLocks noChangeArrowheads="1"/>
          </p:cNvSpPr>
          <p:nvPr/>
        </p:nvSpPr>
        <p:spPr bwMode="auto">
          <a:xfrm>
            <a:off x="6946900" y="3524250"/>
            <a:ext cx="931863" cy="279400"/>
          </a:xfrm>
          <a:prstGeom prst="rightArrow">
            <a:avLst>
              <a:gd name="adj1" fmla="val 50000"/>
              <a:gd name="adj2" fmla="val 42601"/>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35" name="AutoShape 141"/>
          <p:cNvSpPr>
            <a:spLocks noChangeArrowheads="1"/>
          </p:cNvSpPr>
          <p:nvPr/>
        </p:nvSpPr>
        <p:spPr bwMode="auto">
          <a:xfrm>
            <a:off x="7913688" y="3532188"/>
            <a:ext cx="206375" cy="271462"/>
          </a:xfrm>
          <a:prstGeom prst="flowChartDecision">
            <a:avLst/>
          </a:prstGeom>
          <a:solidFill>
            <a:srgbClr val="FF6699"/>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400">
              <a:solidFill>
                <a:srgbClr val="000000"/>
              </a:solidFill>
              <a:latin typeface="+mn-ea"/>
              <a:ea typeface="+mn-ea"/>
            </a:endParaRPr>
          </a:p>
        </p:txBody>
      </p:sp>
      <p:sp>
        <p:nvSpPr>
          <p:cNvPr id="6238" name="テキスト ボックス 33"/>
          <p:cNvSpPr txBox="1">
            <a:spLocks noChangeArrowheads="1"/>
          </p:cNvSpPr>
          <p:nvPr/>
        </p:nvSpPr>
        <p:spPr bwMode="auto">
          <a:xfrm>
            <a:off x="7058025" y="3203575"/>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仕様決定</a:t>
            </a:r>
          </a:p>
        </p:txBody>
      </p:sp>
      <p:sp>
        <p:nvSpPr>
          <p:cNvPr id="6239" name="テキスト ボックス 34"/>
          <p:cNvSpPr txBox="1">
            <a:spLocks noChangeArrowheads="1"/>
          </p:cNvSpPr>
          <p:nvPr/>
        </p:nvSpPr>
        <p:spPr bwMode="auto">
          <a:xfrm>
            <a:off x="4608513" y="5821363"/>
            <a:ext cx="3935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Energy harvesting 2016 USA </a:t>
            </a:r>
            <a:r>
              <a:rPr lang="ja-JP" altLang="en-US"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で最新動向調査</a:t>
            </a:r>
          </a:p>
        </p:txBody>
      </p:sp>
      <p:sp>
        <p:nvSpPr>
          <p:cNvPr id="10338" name="楕円 7"/>
          <p:cNvSpPr>
            <a:spLocks noChangeArrowheads="1"/>
          </p:cNvSpPr>
          <p:nvPr/>
        </p:nvSpPr>
        <p:spPr bwMode="auto">
          <a:xfrm>
            <a:off x="3889375" y="5195888"/>
            <a:ext cx="215900" cy="217487"/>
          </a:xfrm>
          <a:prstGeom prst="ellipse">
            <a:avLst/>
          </a:prstGeom>
          <a:solidFill>
            <a:srgbClr val="00B050"/>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41" name="テキスト ボックス 36"/>
          <p:cNvSpPr txBox="1">
            <a:spLocks noChangeArrowheads="1"/>
          </p:cNvSpPr>
          <p:nvPr/>
        </p:nvSpPr>
        <p:spPr bwMode="auto">
          <a:xfrm>
            <a:off x="4108450" y="5160963"/>
            <a:ext cx="40005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IEEE Sensors</a:t>
            </a:r>
            <a:r>
              <a:rPr lang="ja-JP" altLang="en-US"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 </a:t>
            </a:r>
            <a:r>
              <a:rPr lang="en-US" altLang="ja-JP"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2016</a:t>
            </a:r>
            <a:r>
              <a:rPr lang="ja-JP" altLang="en-US"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で振動発電の最新技術動向調査</a:t>
            </a:r>
          </a:p>
        </p:txBody>
      </p:sp>
      <p:sp>
        <p:nvSpPr>
          <p:cNvPr id="10340" name="楕円 7"/>
          <p:cNvSpPr>
            <a:spLocks noChangeArrowheads="1"/>
          </p:cNvSpPr>
          <p:nvPr/>
        </p:nvSpPr>
        <p:spPr bwMode="auto">
          <a:xfrm>
            <a:off x="5175250" y="5503863"/>
            <a:ext cx="215900" cy="217487"/>
          </a:xfrm>
          <a:prstGeom prst="ellipse">
            <a:avLst/>
          </a:prstGeom>
          <a:solidFill>
            <a:srgbClr val="00B050"/>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6243" name="テキスト ボックス 41"/>
          <p:cNvSpPr txBox="1">
            <a:spLocks noChangeArrowheads="1"/>
          </p:cNvSpPr>
          <p:nvPr/>
        </p:nvSpPr>
        <p:spPr bwMode="auto">
          <a:xfrm>
            <a:off x="5391150" y="5481638"/>
            <a:ext cx="3641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Power MEMS2016</a:t>
            </a:r>
            <a:r>
              <a:rPr lang="ja-JP" altLang="en-US" sz="12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振動発電の最新技術動向調査</a:t>
            </a:r>
          </a:p>
        </p:txBody>
      </p:sp>
      <p:sp>
        <p:nvSpPr>
          <p:cNvPr id="10342" name="正方形/長方形 2"/>
          <p:cNvSpPr>
            <a:spLocks noChangeArrowheads="1"/>
          </p:cNvSpPr>
          <p:nvPr/>
        </p:nvSpPr>
        <p:spPr bwMode="auto">
          <a:xfrm>
            <a:off x="3652838" y="2771775"/>
            <a:ext cx="1039812" cy="134938"/>
          </a:xfrm>
          <a:prstGeom prst="rect">
            <a:avLst/>
          </a:prstGeom>
          <a:solidFill>
            <a:srgbClr val="190FEB"/>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43" name="右矢印 5"/>
          <p:cNvSpPr>
            <a:spLocks noChangeArrowheads="1"/>
          </p:cNvSpPr>
          <p:nvPr/>
        </p:nvSpPr>
        <p:spPr bwMode="auto">
          <a:xfrm>
            <a:off x="3082925" y="4411663"/>
            <a:ext cx="1706563" cy="280987"/>
          </a:xfrm>
          <a:prstGeom prst="rightArrow">
            <a:avLst>
              <a:gd name="adj1" fmla="val 50000"/>
              <a:gd name="adj2" fmla="val 42374"/>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44" name="右矢印 5"/>
          <p:cNvSpPr>
            <a:spLocks noChangeArrowheads="1"/>
          </p:cNvSpPr>
          <p:nvPr/>
        </p:nvSpPr>
        <p:spPr bwMode="auto">
          <a:xfrm>
            <a:off x="4789488" y="4422775"/>
            <a:ext cx="3067050" cy="280988"/>
          </a:xfrm>
          <a:prstGeom prst="rightArrow">
            <a:avLst>
              <a:gd name="adj1" fmla="val 50000"/>
              <a:gd name="adj2" fmla="val 42398"/>
            </a:avLst>
          </a:prstGeom>
          <a:solidFill>
            <a:schemeClr val="bg1"/>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345" name="AutoShape 141"/>
          <p:cNvSpPr>
            <a:spLocks noChangeArrowheads="1"/>
          </p:cNvSpPr>
          <p:nvPr/>
        </p:nvSpPr>
        <p:spPr bwMode="auto">
          <a:xfrm>
            <a:off x="7913688" y="4411663"/>
            <a:ext cx="206375" cy="271462"/>
          </a:xfrm>
          <a:prstGeom prst="flowChartDecision">
            <a:avLst/>
          </a:prstGeom>
          <a:solidFill>
            <a:srgbClr val="FF6699"/>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400">
              <a:solidFill>
                <a:srgbClr val="000000"/>
              </a:solidFill>
              <a:latin typeface="+mn-ea"/>
              <a:ea typeface="+mn-ea"/>
            </a:endParaRPr>
          </a:p>
        </p:txBody>
      </p:sp>
      <p:sp>
        <p:nvSpPr>
          <p:cNvPr id="6248" name="テキスト ボックス 44"/>
          <p:cNvSpPr txBox="1">
            <a:spLocks noChangeArrowheads="1"/>
          </p:cNvSpPr>
          <p:nvPr/>
        </p:nvSpPr>
        <p:spPr bwMode="auto">
          <a:xfrm>
            <a:off x="3243263" y="4144963"/>
            <a:ext cx="1517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有効性の確認</a:t>
            </a:r>
          </a:p>
        </p:txBody>
      </p:sp>
      <p:sp>
        <p:nvSpPr>
          <p:cNvPr id="6249" name="テキスト ボックス 44"/>
          <p:cNvSpPr txBox="1">
            <a:spLocks noChangeArrowheads="1"/>
          </p:cNvSpPr>
          <p:nvPr/>
        </p:nvSpPr>
        <p:spPr bwMode="auto">
          <a:xfrm>
            <a:off x="5470525" y="4157663"/>
            <a:ext cx="17589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ＭＳ Ｐゴシック" panose="020B0600070205080204" pitchFamily="50" charset="-128"/>
                <a:ea typeface="Hiragino Kaku Gothic Pro W3" panose="020B0300000000000000" pitchFamily="34" charset="-128"/>
                <a:cs typeface="Hiragino Kaku Gothic Pro W3" panose="020B0300000000000000" pitchFamily="34" charset="-128"/>
              </a:rPr>
              <a:t>加熱システム構築</a:t>
            </a:r>
          </a:p>
        </p:txBody>
      </p:sp>
      <p:sp>
        <p:nvSpPr>
          <p:cNvPr id="44" name="正方形/長方形 2"/>
          <p:cNvSpPr>
            <a:spLocks noChangeArrowheads="1"/>
          </p:cNvSpPr>
          <p:nvPr/>
        </p:nvSpPr>
        <p:spPr bwMode="auto">
          <a:xfrm>
            <a:off x="2362200" y="2028825"/>
            <a:ext cx="4943475" cy="123825"/>
          </a:xfrm>
          <a:prstGeom prst="rect">
            <a:avLst/>
          </a:prstGeom>
          <a:solidFill>
            <a:srgbClr val="190FEB"/>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45" name="正方形/長方形 2"/>
          <p:cNvSpPr>
            <a:spLocks noChangeArrowheads="1"/>
          </p:cNvSpPr>
          <p:nvPr/>
        </p:nvSpPr>
        <p:spPr bwMode="auto">
          <a:xfrm>
            <a:off x="3082925" y="4495800"/>
            <a:ext cx="4222750" cy="127000"/>
          </a:xfrm>
          <a:prstGeom prst="rect">
            <a:avLst/>
          </a:prstGeom>
          <a:solidFill>
            <a:srgbClr val="190FEB"/>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10" name="正方形/長方形 2"/>
          <p:cNvSpPr>
            <a:spLocks noChangeArrowheads="1"/>
          </p:cNvSpPr>
          <p:nvPr/>
        </p:nvSpPr>
        <p:spPr bwMode="auto">
          <a:xfrm>
            <a:off x="2309813" y="3589338"/>
            <a:ext cx="4986337" cy="149225"/>
          </a:xfrm>
          <a:prstGeom prst="rect">
            <a:avLst/>
          </a:prstGeom>
          <a:solidFill>
            <a:srgbClr val="190FEB"/>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46" name="正方形/長方形 2"/>
          <p:cNvSpPr>
            <a:spLocks noChangeArrowheads="1"/>
          </p:cNvSpPr>
          <p:nvPr/>
        </p:nvSpPr>
        <p:spPr bwMode="auto">
          <a:xfrm>
            <a:off x="6188075" y="2506663"/>
            <a:ext cx="1108075" cy="130175"/>
          </a:xfrm>
          <a:prstGeom prst="rect">
            <a:avLst/>
          </a:prstGeom>
          <a:solidFill>
            <a:srgbClr val="190FEB"/>
          </a:solidFill>
          <a:ln w="25400">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lang="ja-JP" altLang="en-US">
              <a:latin typeface="+mn-ea"/>
              <a:ea typeface="+mn-ea"/>
            </a:endParaRPr>
          </a:p>
        </p:txBody>
      </p:sp>
      <p:sp>
        <p:nvSpPr>
          <p:cNvPr id="47" name="テキスト ボックス 3"/>
          <p:cNvSpPr txBox="1">
            <a:spLocks noChangeArrowheads="1"/>
          </p:cNvSpPr>
          <p:nvPr/>
        </p:nvSpPr>
        <p:spPr bwMode="auto">
          <a:xfrm>
            <a:off x="1073131" y="-20584"/>
            <a:ext cx="71625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本年度計画</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1883374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684B4E26-E093-465F-AD03-DBC6F38CCA6B}" type="slidenum">
              <a:rPr lang="ja-JP" altLang="en-US" sz="1200">
                <a:solidFill>
                  <a:srgbClr val="000000"/>
                </a:solidFill>
              </a:rPr>
              <a:pPr/>
              <a:t>6</a:t>
            </a:fld>
            <a:endParaRPr lang="ja-JP" altLang="en-US" sz="1200">
              <a:solidFill>
                <a:srgbClr val="000000"/>
              </a:solidFill>
            </a:endParaRPr>
          </a:p>
        </p:txBody>
      </p:sp>
      <p:sp>
        <p:nvSpPr>
          <p:cNvPr id="5" name="テキスト ボックス 4"/>
          <p:cNvSpPr txBox="1"/>
          <p:nvPr/>
        </p:nvSpPr>
        <p:spPr>
          <a:xfrm>
            <a:off x="241300" y="5245100"/>
            <a:ext cx="2451100" cy="1168400"/>
          </a:xfrm>
          <a:prstGeom prst="rect">
            <a:avLst/>
          </a:prstGeom>
          <a:solidFill>
            <a:srgbClr val="FFFF00"/>
          </a:solidFill>
          <a:ln>
            <a:solidFill>
              <a:schemeClr val="tx1"/>
            </a:solidFill>
          </a:ln>
        </p:spPr>
        <p:txBody>
          <a:bodyPr wrap="none">
            <a:spAutoFit/>
          </a:bodyPr>
          <a:lstStyle/>
          <a:p>
            <a:pPr>
              <a:defRPr/>
            </a:pPr>
            <a:r>
              <a:rPr lang="ja-JP" altLang="en-US" sz="1400" b="1">
                <a:latin typeface="+mn-ea"/>
                <a:ea typeface="+mn-ea"/>
              </a:rPr>
              <a:t>製</a:t>
            </a:r>
            <a:r>
              <a:rPr lang="ja-JP" altLang="en-US" sz="1400" b="1" dirty="0">
                <a:latin typeface="+mn-ea"/>
                <a:ea typeface="+mn-ea"/>
              </a:rPr>
              <a:t>品名：半密閉型コンプレッサ</a:t>
            </a:r>
          </a:p>
          <a:p>
            <a:pPr fontAlgn="t">
              <a:defRPr/>
            </a:pPr>
            <a:r>
              <a:rPr lang="ja-JP" altLang="ja-JP" sz="1400" b="1" dirty="0">
                <a:latin typeface="+mn-ea"/>
                <a:ea typeface="+mn-ea"/>
              </a:rPr>
              <a:t>メーカ</a:t>
            </a:r>
            <a:r>
              <a:rPr lang="ja-JP" altLang="en-US" sz="1400" b="1" dirty="0">
                <a:latin typeface="+mn-ea"/>
                <a:ea typeface="+mn-ea"/>
              </a:rPr>
              <a:t>：三菱電機</a:t>
            </a:r>
            <a:endParaRPr lang="ja-JP" altLang="ja-JP" sz="1400" b="1" dirty="0">
              <a:latin typeface="+mn-ea"/>
              <a:ea typeface="+mn-ea"/>
            </a:endParaRPr>
          </a:p>
          <a:p>
            <a:pPr fontAlgn="t">
              <a:defRPr/>
            </a:pPr>
            <a:r>
              <a:rPr lang="ja-JP" altLang="ja-JP" sz="1400" b="1" dirty="0">
                <a:latin typeface="+mn-ea"/>
                <a:ea typeface="+mn-ea"/>
              </a:rPr>
              <a:t>圧縮機</a:t>
            </a:r>
            <a:r>
              <a:rPr lang="ja-JP" altLang="en-US" sz="1400" b="1" dirty="0">
                <a:latin typeface="+mn-ea"/>
                <a:ea typeface="+mn-ea"/>
              </a:rPr>
              <a:t>：半密閉型</a:t>
            </a:r>
          </a:p>
          <a:p>
            <a:pPr fontAlgn="t">
              <a:defRPr/>
            </a:pPr>
            <a:r>
              <a:rPr lang="ja-JP" altLang="en-US" sz="1400" b="1" dirty="0">
                <a:latin typeface="+mn-ea"/>
                <a:ea typeface="+mn-ea"/>
              </a:rPr>
              <a:t>型　式：</a:t>
            </a:r>
            <a:r>
              <a:rPr lang="en-US" altLang="ja-JP" sz="1400" b="1" dirty="0">
                <a:latin typeface="+mn-ea"/>
                <a:ea typeface="+mn-ea"/>
              </a:rPr>
              <a:t>FA-2LST</a:t>
            </a:r>
          </a:p>
          <a:p>
            <a:pPr fontAlgn="t">
              <a:defRPr/>
            </a:pPr>
            <a:r>
              <a:rPr lang="ja-JP" altLang="en-US" sz="1400" b="1" dirty="0">
                <a:latin typeface="+mn-ea"/>
                <a:ea typeface="+mn-ea"/>
              </a:rPr>
              <a:t>電　源：三相</a:t>
            </a:r>
            <a:r>
              <a:rPr lang="en-US" altLang="ja-JP" sz="1400" b="1" dirty="0">
                <a:latin typeface="+mn-ea"/>
                <a:ea typeface="+mn-ea"/>
              </a:rPr>
              <a:t>200V/3.7KW</a:t>
            </a:r>
          </a:p>
        </p:txBody>
      </p:sp>
      <p:pic>
        <p:nvPicPr>
          <p:cNvPr id="7173" name="図 5"/>
          <p:cNvPicPr>
            <a:picLocks noChangeAspect="1"/>
          </p:cNvPicPr>
          <p:nvPr/>
        </p:nvPicPr>
        <p:blipFill>
          <a:blip r:embed="rId3" cstate="email">
            <a:extLst>
              <a:ext uri="{28A0092B-C50C-407E-A947-70E740481C1C}">
                <a14:useLocalDpi xmlns:a14="http://schemas.microsoft.com/office/drawing/2010/main" val="0"/>
              </a:ext>
            </a:extLst>
          </a:blip>
          <a:srcRect l="1427" r="3419"/>
          <a:stretch>
            <a:fillRect/>
          </a:stretch>
        </p:blipFill>
        <p:spPr bwMode="auto">
          <a:xfrm>
            <a:off x="2940050" y="1395413"/>
            <a:ext cx="3184525"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図 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1300" y="3868738"/>
            <a:ext cx="1846263"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図 7"/>
          <p:cNvPicPr>
            <a:picLocks noChangeAspect="1"/>
          </p:cNvPicPr>
          <p:nvPr/>
        </p:nvPicPr>
        <p:blipFill>
          <a:blip r:embed="rId5" cstate="email">
            <a:extLst>
              <a:ext uri="{28A0092B-C50C-407E-A947-70E740481C1C}">
                <a14:useLocalDpi xmlns:a14="http://schemas.microsoft.com/office/drawing/2010/main" val="0"/>
              </a:ext>
            </a:extLst>
          </a:blip>
          <a:srcRect r="45944"/>
          <a:stretch>
            <a:fillRect/>
          </a:stretch>
        </p:blipFill>
        <p:spPr bwMode="auto">
          <a:xfrm>
            <a:off x="254000" y="1536700"/>
            <a:ext cx="1830388"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図 8"/>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569075" y="2720975"/>
            <a:ext cx="22479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図 9"/>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569075" y="939800"/>
            <a:ext cx="2246313"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図 10"/>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569075" y="4424363"/>
            <a:ext cx="22479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テキスト ボックス 11"/>
          <p:cNvSpPr txBox="1">
            <a:spLocks noChangeArrowheads="1"/>
          </p:cNvSpPr>
          <p:nvPr/>
        </p:nvSpPr>
        <p:spPr bwMode="auto">
          <a:xfrm>
            <a:off x="3175000" y="1214438"/>
            <a:ext cx="271462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b="1">
                <a:latin typeface="ＭＳ Ｐゴシック" panose="020B0600070205080204" pitchFamily="50" charset="-128"/>
              </a:rPr>
              <a:t>上段：コンプレッサ</a:t>
            </a:r>
            <a:r>
              <a:rPr lang="en-US" altLang="ja-JP" sz="1400" b="1">
                <a:latin typeface="ＭＳ Ｐゴシック" panose="020B0600070205080204" pitchFamily="50" charset="-128"/>
              </a:rPr>
              <a:t>No.2(</a:t>
            </a:r>
            <a:r>
              <a:rPr lang="ja-JP" altLang="en-US" sz="1400" b="1">
                <a:latin typeface="ＭＳ Ｐゴシック" panose="020B0600070205080204" pitchFamily="50" charset="-128"/>
              </a:rPr>
              <a:t>故障</a:t>
            </a:r>
            <a:r>
              <a:rPr lang="en-US" altLang="ja-JP" sz="1400" b="1">
                <a:latin typeface="ＭＳ Ｐゴシック" panose="020B0600070205080204" pitchFamily="50" charset="-128"/>
              </a:rPr>
              <a:t>)</a:t>
            </a:r>
          </a:p>
          <a:p>
            <a:r>
              <a:rPr lang="ja-JP" altLang="en-US" sz="1400" b="1">
                <a:latin typeface="ＭＳ Ｐゴシック" panose="020B0600070205080204" pitchFamily="50" charset="-128"/>
              </a:rPr>
              <a:t>下段：コンプレッサ</a:t>
            </a:r>
            <a:r>
              <a:rPr lang="en-US" altLang="ja-JP" sz="1400" b="1">
                <a:latin typeface="ＭＳ Ｐゴシック" panose="020B0600070205080204" pitchFamily="50" charset="-128"/>
              </a:rPr>
              <a:t>No.1(</a:t>
            </a:r>
            <a:r>
              <a:rPr lang="ja-JP" altLang="en-US" sz="1400" b="1">
                <a:latin typeface="ＭＳ Ｐゴシック" panose="020B0600070205080204" pitchFamily="50" charset="-128"/>
              </a:rPr>
              <a:t>正常稼働</a:t>
            </a:r>
            <a:r>
              <a:rPr lang="en-US" altLang="ja-JP" sz="1400" b="1">
                <a:latin typeface="ＭＳ Ｐゴシック" panose="020B0600070205080204" pitchFamily="50" charset="-128"/>
              </a:rPr>
              <a:t>)</a:t>
            </a:r>
            <a:endParaRPr lang="ja-JP" altLang="en-US" sz="1400" b="1">
              <a:latin typeface="ＭＳ Ｐゴシック" panose="020B0600070205080204" pitchFamily="50" charset="-128"/>
            </a:endParaRPr>
          </a:p>
        </p:txBody>
      </p:sp>
      <p:sp>
        <p:nvSpPr>
          <p:cNvPr id="14" name="テキスト ボックス 13"/>
          <p:cNvSpPr txBox="1"/>
          <p:nvPr/>
        </p:nvSpPr>
        <p:spPr>
          <a:xfrm>
            <a:off x="7146925" y="2424113"/>
            <a:ext cx="1125538" cy="306387"/>
          </a:xfrm>
          <a:prstGeom prst="rect">
            <a:avLst/>
          </a:prstGeom>
          <a:noFill/>
        </p:spPr>
        <p:txBody>
          <a:bodyPr wrap="none">
            <a:spAutoFit/>
          </a:bodyPr>
          <a:lstStyle/>
          <a:p>
            <a:pPr>
              <a:defRPr/>
            </a:pPr>
            <a:r>
              <a:rPr lang="ja-JP" altLang="en-US" sz="1400" dirty="0">
                <a:latin typeface="+mn-ea"/>
                <a:ea typeface="+mn-ea"/>
              </a:rPr>
              <a:t>②</a:t>
            </a:r>
            <a:r>
              <a:rPr lang="en-US" altLang="ja-JP" sz="1400" dirty="0">
                <a:latin typeface="+mn-ea"/>
                <a:ea typeface="+mn-ea"/>
              </a:rPr>
              <a:t> </a:t>
            </a:r>
            <a:r>
              <a:rPr lang="ja-JP" altLang="en-US" sz="1400" dirty="0">
                <a:latin typeface="+mn-ea"/>
                <a:ea typeface="+mn-ea"/>
              </a:rPr>
              <a:t>電源</a:t>
            </a:r>
            <a:r>
              <a:rPr lang="en-US" altLang="ja-JP" sz="1400" dirty="0">
                <a:latin typeface="+mn-ea"/>
                <a:ea typeface="+mn-ea"/>
              </a:rPr>
              <a:t>BOX</a:t>
            </a:r>
          </a:p>
        </p:txBody>
      </p:sp>
      <p:sp>
        <p:nvSpPr>
          <p:cNvPr id="17" name="テキスト ボックス 16"/>
          <p:cNvSpPr txBox="1"/>
          <p:nvPr/>
        </p:nvSpPr>
        <p:spPr>
          <a:xfrm>
            <a:off x="6343650" y="4387850"/>
            <a:ext cx="957263" cy="307975"/>
          </a:xfrm>
          <a:prstGeom prst="rect">
            <a:avLst/>
          </a:prstGeom>
          <a:solidFill>
            <a:schemeClr val="bg1"/>
          </a:solidFill>
        </p:spPr>
        <p:txBody>
          <a:bodyPr wrap="none">
            <a:spAutoFit/>
          </a:bodyPr>
          <a:lstStyle/>
          <a:p>
            <a:pPr>
              <a:defRPr/>
            </a:pPr>
            <a:r>
              <a:rPr lang="ja-JP" altLang="en-US" sz="1400" dirty="0">
                <a:latin typeface="+mn-ea"/>
                <a:ea typeface="+mn-ea"/>
              </a:rPr>
              <a:t>④</a:t>
            </a:r>
            <a:r>
              <a:rPr lang="en-US" altLang="ja-JP" sz="1400" dirty="0">
                <a:latin typeface="+mn-ea"/>
                <a:ea typeface="+mn-ea"/>
              </a:rPr>
              <a:t> </a:t>
            </a:r>
            <a:r>
              <a:rPr lang="ja-JP" altLang="en-US" sz="1400" dirty="0">
                <a:latin typeface="+mn-ea"/>
                <a:ea typeface="+mn-ea"/>
              </a:rPr>
              <a:t>固定足</a:t>
            </a:r>
          </a:p>
        </p:txBody>
      </p:sp>
      <p:sp>
        <p:nvSpPr>
          <p:cNvPr id="18" name="テキスト ボックス 17"/>
          <p:cNvSpPr txBox="1"/>
          <p:nvPr/>
        </p:nvSpPr>
        <p:spPr>
          <a:xfrm>
            <a:off x="6423025" y="922338"/>
            <a:ext cx="854075" cy="307975"/>
          </a:xfrm>
          <a:prstGeom prst="rect">
            <a:avLst/>
          </a:prstGeom>
          <a:solidFill>
            <a:schemeClr val="bg1"/>
          </a:solidFill>
        </p:spPr>
        <p:txBody>
          <a:bodyPr wrap="none">
            <a:spAutoFit/>
          </a:bodyPr>
          <a:lstStyle/>
          <a:p>
            <a:pPr>
              <a:defRPr/>
            </a:pPr>
            <a:r>
              <a:rPr lang="ja-JP" altLang="en-US" sz="1400">
                <a:latin typeface="+mn-ea"/>
                <a:ea typeface="+mn-ea"/>
              </a:rPr>
              <a:t>①</a:t>
            </a:r>
            <a:r>
              <a:rPr lang="en-US" altLang="ja-JP" sz="1400" dirty="0">
                <a:latin typeface="+mn-ea"/>
                <a:ea typeface="+mn-ea"/>
              </a:rPr>
              <a:t> </a:t>
            </a:r>
            <a:r>
              <a:rPr lang="ja-JP" altLang="en-US" sz="1400" dirty="0">
                <a:latin typeface="+mn-ea"/>
                <a:ea typeface="+mn-ea"/>
              </a:rPr>
              <a:t>ファン</a:t>
            </a:r>
          </a:p>
        </p:txBody>
      </p:sp>
      <p:sp>
        <p:nvSpPr>
          <p:cNvPr id="20" name="テキスト ボックス 19"/>
          <p:cNvSpPr txBox="1"/>
          <p:nvPr/>
        </p:nvSpPr>
        <p:spPr>
          <a:xfrm>
            <a:off x="144463" y="1198563"/>
            <a:ext cx="1000125" cy="307975"/>
          </a:xfrm>
          <a:prstGeom prst="rect">
            <a:avLst/>
          </a:prstGeom>
          <a:noFill/>
        </p:spPr>
        <p:txBody>
          <a:bodyPr wrap="none">
            <a:spAutoFit/>
          </a:bodyPr>
          <a:lstStyle/>
          <a:p>
            <a:pPr>
              <a:defRPr/>
            </a:pPr>
            <a:r>
              <a:rPr lang="ja-JP" altLang="en-US" sz="1400" dirty="0">
                <a:latin typeface="+mn-ea"/>
                <a:ea typeface="+mn-ea"/>
              </a:rPr>
              <a:t>⑥</a:t>
            </a:r>
            <a:r>
              <a:rPr lang="en-US" altLang="ja-JP" sz="1400" dirty="0">
                <a:latin typeface="+mn-ea"/>
                <a:ea typeface="+mn-ea"/>
              </a:rPr>
              <a:t> </a:t>
            </a:r>
            <a:r>
              <a:rPr lang="ja-JP" altLang="en-US" sz="1400" dirty="0">
                <a:latin typeface="+mn-ea"/>
                <a:ea typeface="+mn-ea"/>
              </a:rPr>
              <a:t>トランス</a:t>
            </a:r>
            <a:endParaRPr lang="en-US" altLang="ja-JP" sz="1400" dirty="0">
              <a:latin typeface="+mn-ea"/>
              <a:ea typeface="+mn-ea"/>
            </a:endParaRPr>
          </a:p>
        </p:txBody>
      </p:sp>
      <p:sp>
        <p:nvSpPr>
          <p:cNvPr id="22" name="テキスト ボックス 21"/>
          <p:cNvSpPr txBox="1"/>
          <p:nvPr/>
        </p:nvSpPr>
        <p:spPr>
          <a:xfrm>
            <a:off x="2208213" y="4387850"/>
            <a:ext cx="828675" cy="523875"/>
          </a:xfrm>
          <a:prstGeom prst="rect">
            <a:avLst/>
          </a:prstGeom>
          <a:noFill/>
        </p:spPr>
        <p:txBody>
          <a:bodyPr wrap="none">
            <a:spAutoFit/>
          </a:bodyPr>
          <a:lstStyle/>
          <a:p>
            <a:pPr algn="ctr">
              <a:defRPr/>
            </a:pPr>
            <a:r>
              <a:rPr lang="ja-JP" altLang="en-US" sz="1400" dirty="0">
                <a:latin typeface="+mn-ea"/>
                <a:ea typeface="+mn-ea"/>
              </a:rPr>
              <a:t>⑤</a:t>
            </a:r>
            <a:r>
              <a:rPr lang="en-US" altLang="ja-JP" sz="1400" dirty="0">
                <a:latin typeface="+mn-ea"/>
                <a:ea typeface="+mn-ea"/>
              </a:rPr>
              <a:t> </a:t>
            </a:r>
          </a:p>
          <a:p>
            <a:pPr algn="ctr">
              <a:defRPr/>
            </a:pPr>
            <a:r>
              <a:rPr lang="ja-JP" altLang="en-US" sz="1400" dirty="0">
                <a:latin typeface="+mn-ea"/>
                <a:ea typeface="+mn-ea"/>
              </a:rPr>
              <a:t>フレーム</a:t>
            </a:r>
            <a:endParaRPr lang="en-US" altLang="ja-JP" sz="1400" dirty="0">
              <a:latin typeface="+mn-ea"/>
              <a:ea typeface="+mn-ea"/>
            </a:endParaRPr>
          </a:p>
        </p:txBody>
      </p:sp>
      <p:sp>
        <p:nvSpPr>
          <p:cNvPr id="23" name="テキスト ボックス 22"/>
          <p:cNvSpPr txBox="1"/>
          <p:nvPr/>
        </p:nvSpPr>
        <p:spPr>
          <a:xfrm>
            <a:off x="171450" y="795338"/>
            <a:ext cx="4665663" cy="369887"/>
          </a:xfrm>
          <a:prstGeom prst="rect">
            <a:avLst/>
          </a:prstGeom>
          <a:noFill/>
          <a:ln>
            <a:solidFill>
              <a:schemeClr val="tx1"/>
            </a:solidFill>
          </a:ln>
        </p:spPr>
        <p:txBody>
          <a:bodyPr wrap="none">
            <a:spAutoFit/>
          </a:bodyPr>
          <a:lstStyle/>
          <a:p>
            <a:pPr>
              <a:defRPr/>
            </a:pPr>
            <a:r>
              <a:rPr lang="ja-JP" altLang="en-US" sz="1800" b="1" dirty="0">
                <a:latin typeface="+mn-ea"/>
                <a:ea typeface="+mn-ea"/>
              </a:rPr>
              <a:t>コンプレッサ</a:t>
            </a:r>
            <a:r>
              <a:rPr lang="en-US" altLang="ja-JP" sz="1800" b="1" dirty="0">
                <a:latin typeface="+mn-ea"/>
                <a:ea typeface="+mn-ea"/>
              </a:rPr>
              <a:t> </a:t>
            </a:r>
            <a:r>
              <a:rPr lang="ja-JP" altLang="en-US" sz="1400" b="1" dirty="0">
                <a:latin typeface="+mn-ea"/>
                <a:ea typeface="+mn-ea"/>
              </a:rPr>
              <a:t>および</a:t>
            </a:r>
            <a:r>
              <a:rPr lang="en-US" altLang="ja-JP" sz="1400" b="1" dirty="0">
                <a:latin typeface="+mn-ea"/>
                <a:ea typeface="+mn-ea"/>
              </a:rPr>
              <a:t> </a:t>
            </a:r>
            <a:r>
              <a:rPr lang="ja-JP" altLang="en-US" sz="1800" b="1" dirty="0">
                <a:latin typeface="+mn-ea"/>
                <a:ea typeface="+mn-ea"/>
              </a:rPr>
              <a:t>トランスの計測部位（</a:t>
            </a:r>
            <a:r>
              <a:rPr lang="en-US" altLang="ja-JP" sz="1800" b="1" dirty="0">
                <a:latin typeface="+mn-ea"/>
                <a:ea typeface="+mn-ea"/>
              </a:rPr>
              <a:t>6</a:t>
            </a:r>
            <a:r>
              <a:rPr lang="ja-JP" altLang="en-US" sz="1800" b="1" dirty="0">
                <a:latin typeface="+mn-ea"/>
                <a:ea typeface="+mn-ea"/>
              </a:rPr>
              <a:t>ヶ所）</a:t>
            </a:r>
          </a:p>
        </p:txBody>
      </p:sp>
      <p:sp>
        <p:nvSpPr>
          <p:cNvPr id="27" name="テキスト ボックス 26"/>
          <p:cNvSpPr txBox="1"/>
          <p:nvPr/>
        </p:nvSpPr>
        <p:spPr>
          <a:xfrm>
            <a:off x="6194425" y="3378200"/>
            <a:ext cx="542925" cy="523875"/>
          </a:xfrm>
          <a:prstGeom prst="rect">
            <a:avLst/>
          </a:prstGeom>
          <a:solidFill>
            <a:schemeClr val="bg1"/>
          </a:solidFill>
        </p:spPr>
        <p:txBody>
          <a:bodyPr wrap="none">
            <a:spAutoFit/>
          </a:bodyPr>
          <a:lstStyle/>
          <a:p>
            <a:pPr algn="ctr">
              <a:defRPr/>
            </a:pPr>
            <a:r>
              <a:rPr lang="ja-JP" altLang="en-US" sz="1400" dirty="0">
                <a:latin typeface="+mn-ea"/>
                <a:ea typeface="+mn-ea"/>
              </a:rPr>
              <a:t>③</a:t>
            </a:r>
            <a:r>
              <a:rPr lang="en-US" altLang="ja-JP" sz="1400" dirty="0">
                <a:latin typeface="+mn-ea"/>
                <a:ea typeface="+mn-ea"/>
              </a:rPr>
              <a:t> </a:t>
            </a:r>
          </a:p>
          <a:p>
            <a:pPr algn="ctr">
              <a:defRPr/>
            </a:pPr>
            <a:r>
              <a:rPr lang="ja-JP" altLang="en-US" sz="1400" dirty="0">
                <a:latin typeface="+mn-ea"/>
                <a:ea typeface="+mn-ea"/>
              </a:rPr>
              <a:t>軸受</a:t>
            </a:r>
            <a:endParaRPr lang="en-US" altLang="ja-JP" sz="1400" dirty="0">
              <a:latin typeface="+mn-ea"/>
              <a:ea typeface="+mn-ea"/>
            </a:endParaRPr>
          </a:p>
        </p:txBody>
      </p:sp>
      <p:sp>
        <p:nvSpPr>
          <p:cNvPr id="2" name="円/楕円 1"/>
          <p:cNvSpPr>
            <a:spLocks noChangeArrowheads="1"/>
          </p:cNvSpPr>
          <p:nvPr/>
        </p:nvSpPr>
        <p:spPr bwMode="auto">
          <a:xfrm>
            <a:off x="3867150" y="4051300"/>
            <a:ext cx="754063" cy="922338"/>
          </a:xfrm>
          <a:prstGeom prst="ellipse">
            <a:avLst/>
          </a:prstGeom>
          <a:noFill/>
          <a:ln w="25400">
            <a:solidFill>
              <a:srgbClr val="FF0000"/>
            </a:solidFill>
            <a:round/>
            <a:headEnd/>
            <a:tailEnd/>
          </a:ln>
          <a:effectLst>
            <a:outerShdw blurRad="12700" dist="12700" dir="5400000" algn="ctr" rotWithShape="0">
              <a:schemeClr val="bg1"/>
            </a:outerShdw>
          </a:effectLst>
          <a:extLst>
            <a:ext uri="{909E8E84-426E-40DD-AFC4-6F175D3DCCD1}">
              <a14:hiddenFill xmlns:a14="http://schemas.microsoft.com/office/drawing/2010/main">
                <a:solidFill>
                  <a:srgbClr val="FFFFFF"/>
                </a:solidFill>
              </a14:hiddenFill>
            </a:ext>
          </a:extLst>
        </p:spPr>
        <p:txBody>
          <a:bodyPr wrap="none" anchor="ctr"/>
          <a:lstStyle/>
          <a:p>
            <a:pPr algn="ctr" eaLnBrk="1" hangingPunct="1">
              <a:defRPr/>
            </a:pPr>
            <a:endParaRPr lang="ja-JP" altLang="en-US">
              <a:latin typeface="Arial" charset="0"/>
            </a:endParaRPr>
          </a:p>
        </p:txBody>
      </p:sp>
      <p:sp>
        <p:nvSpPr>
          <p:cNvPr id="26" name="円/楕円 25"/>
          <p:cNvSpPr>
            <a:spLocks noChangeArrowheads="1"/>
          </p:cNvSpPr>
          <p:nvPr/>
        </p:nvSpPr>
        <p:spPr bwMode="auto">
          <a:xfrm>
            <a:off x="3659188" y="5291138"/>
            <a:ext cx="412750" cy="412750"/>
          </a:xfrm>
          <a:prstGeom prst="ellipse">
            <a:avLst/>
          </a:prstGeom>
          <a:noFill/>
          <a:ln w="25400">
            <a:solidFill>
              <a:srgbClr val="FF0000"/>
            </a:solidFill>
            <a:round/>
            <a:headEnd/>
            <a:tailEnd/>
          </a:ln>
          <a:effectLst>
            <a:outerShdw blurRad="12700" dist="12700" dir="5400000" algn="ctr" rotWithShape="0">
              <a:schemeClr val="bg1"/>
            </a:outerShdw>
          </a:effectLst>
          <a:extLst>
            <a:ext uri="{909E8E84-426E-40DD-AFC4-6F175D3DCCD1}">
              <a14:hiddenFill xmlns:a14="http://schemas.microsoft.com/office/drawing/2010/main">
                <a:solidFill>
                  <a:srgbClr val="FFFFFF"/>
                </a:solidFill>
              </a14:hiddenFill>
            </a:ext>
          </a:extLst>
        </p:spPr>
        <p:txBody>
          <a:bodyPr wrap="none" anchor="ctr"/>
          <a:lstStyle/>
          <a:p>
            <a:pPr algn="ctr" eaLnBrk="1" hangingPunct="1">
              <a:defRPr/>
            </a:pPr>
            <a:endParaRPr lang="ja-JP" altLang="en-US">
              <a:latin typeface="Arial" charset="0"/>
            </a:endParaRPr>
          </a:p>
        </p:txBody>
      </p:sp>
      <p:cxnSp>
        <p:nvCxnSpPr>
          <p:cNvPr id="4" name="直線コネクタ 3"/>
          <p:cNvCxnSpPr>
            <a:cxnSpLocks noChangeShapeType="1"/>
            <a:endCxn id="7177" idx="1"/>
          </p:cNvCxnSpPr>
          <p:nvPr/>
        </p:nvCxnSpPr>
        <p:spPr bwMode="auto">
          <a:xfrm flipV="1">
            <a:off x="4532313" y="1689100"/>
            <a:ext cx="2036762" cy="2482850"/>
          </a:xfrm>
          <a:prstGeom prst="line">
            <a:avLst/>
          </a:prstGeom>
          <a:noFill/>
          <a:ln w="25400">
            <a:solidFill>
              <a:srgbClr val="FF0000"/>
            </a:solidFill>
            <a:round/>
            <a:headEnd/>
            <a:tailEnd/>
          </a:ln>
          <a:effectLst>
            <a:outerShdw dist="12700" dir="2700000" algn="ctr" rotWithShape="0">
              <a:schemeClr val="bg1"/>
            </a:outerShdw>
          </a:effectLst>
          <a:extLst>
            <a:ext uri="{909E8E84-426E-40DD-AFC4-6F175D3DCCD1}">
              <a14:hiddenFill xmlns:a14="http://schemas.microsoft.com/office/drawing/2010/main">
                <a:noFill/>
              </a14:hiddenFill>
            </a:ext>
          </a:extLst>
        </p:spPr>
      </p:cxnSp>
      <p:cxnSp>
        <p:nvCxnSpPr>
          <p:cNvPr id="29" name="直線コネクタ 28"/>
          <p:cNvCxnSpPr>
            <a:cxnSpLocks noChangeShapeType="1"/>
            <a:endCxn id="7178" idx="1"/>
          </p:cNvCxnSpPr>
          <p:nvPr/>
        </p:nvCxnSpPr>
        <p:spPr bwMode="auto">
          <a:xfrm flipV="1">
            <a:off x="4098925" y="5173663"/>
            <a:ext cx="2470150" cy="288925"/>
          </a:xfrm>
          <a:prstGeom prst="line">
            <a:avLst/>
          </a:prstGeom>
          <a:noFill/>
          <a:ln w="25400">
            <a:solidFill>
              <a:srgbClr val="FF0000"/>
            </a:solidFill>
            <a:round/>
            <a:headEnd/>
            <a:tailEnd/>
          </a:ln>
          <a:effectLst>
            <a:outerShdw dist="12700" dir="2700000" algn="ctr" rotWithShape="0">
              <a:schemeClr val="bg1"/>
            </a:outerShdw>
          </a:effectLst>
          <a:extLst>
            <a:ext uri="{909E8E84-426E-40DD-AFC4-6F175D3DCCD1}">
              <a14:hiddenFill xmlns:a14="http://schemas.microsoft.com/office/drawing/2010/main">
                <a:noFill/>
              </a14:hiddenFill>
            </a:ext>
          </a:extLst>
        </p:spPr>
      </p:cxnSp>
      <p:cxnSp>
        <p:nvCxnSpPr>
          <p:cNvPr id="7191" name="直線コネクタ 30"/>
          <p:cNvCxnSpPr>
            <a:cxnSpLocks noChangeShapeType="1"/>
            <a:stCxn id="22" idx="0"/>
          </p:cNvCxnSpPr>
          <p:nvPr/>
        </p:nvCxnSpPr>
        <p:spPr bwMode="auto">
          <a:xfrm flipV="1">
            <a:off x="2622550" y="4019550"/>
            <a:ext cx="481013" cy="368300"/>
          </a:xfrm>
          <a:prstGeom prst="line">
            <a:avLst/>
          </a:prstGeom>
          <a:noFill/>
          <a:ln w="25400">
            <a:solidFill>
              <a:srgbClr val="FF0000"/>
            </a:solidFill>
            <a:round/>
            <a:headEnd/>
            <a:tailEnd/>
          </a:ln>
          <a:effectLst>
            <a:outerShdw dist="12700" dir="2700000" algn="ctr" rotWithShape="0">
              <a:schemeClr val="bg1"/>
            </a:outerShdw>
          </a:effectLst>
          <a:extLst>
            <a:ext uri="{909E8E84-426E-40DD-AFC4-6F175D3DCCD1}">
              <a14:hiddenFill xmlns:a14="http://schemas.microsoft.com/office/drawing/2010/main">
                <a:noFill/>
              </a14:hiddenFill>
            </a:ext>
          </a:extLst>
        </p:spPr>
      </p:cxnSp>
      <p:sp>
        <p:nvSpPr>
          <p:cNvPr id="7192" name="右矢印 10"/>
          <p:cNvSpPr>
            <a:spLocks noChangeArrowheads="1"/>
          </p:cNvSpPr>
          <p:nvPr/>
        </p:nvSpPr>
        <p:spPr bwMode="auto">
          <a:xfrm>
            <a:off x="6778625" y="3557588"/>
            <a:ext cx="325438" cy="266700"/>
          </a:xfrm>
          <a:prstGeom prst="rightArrow">
            <a:avLst>
              <a:gd name="adj1" fmla="val 50000"/>
              <a:gd name="adj2" fmla="val 49900"/>
            </a:avLst>
          </a:prstGeom>
          <a:solidFill>
            <a:srgbClr val="FF0000"/>
          </a:solidFill>
          <a:ln w="9525">
            <a:solidFill>
              <a:schemeClr val="bg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7193" name="右矢印 37"/>
          <p:cNvSpPr>
            <a:spLocks noChangeArrowheads="1"/>
          </p:cNvSpPr>
          <p:nvPr/>
        </p:nvSpPr>
        <p:spPr bwMode="auto">
          <a:xfrm rot="5400000">
            <a:off x="7421562" y="2722563"/>
            <a:ext cx="327025" cy="266700"/>
          </a:xfrm>
          <a:prstGeom prst="rightArrow">
            <a:avLst>
              <a:gd name="adj1" fmla="val 50000"/>
              <a:gd name="adj2" fmla="val 50143"/>
            </a:avLst>
          </a:prstGeom>
          <a:solidFill>
            <a:srgbClr val="FF0000"/>
          </a:solidFill>
          <a:ln w="9525">
            <a:solidFill>
              <a:schemeClr val="bg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7194" name="右矢印 38"/>
          <p:cNvSpPr>
            <a:spLocks noChangeArrowheads="1"/>
          </p:cNvSpPr>
          <p:nvPr/>
        </p:nvSpPr>
        <p:spPr bwMode="auto">
          <a:xfrm rot="5400000">
            <a:off x="461169" y="1505744"/>
            <a:ext cx="325438" cy="266700"/>
          </a:xfrm>
          <a:prstGeom prst="rightArrow">
            <a:avLst>
              <a:gd name="adj1" fmla="val 50000"/>
              <a:gd name="adj2" fmla="val 49900"/>
            </a:avLst>
          </a:prstGeom>
          <a:solidFill>
            <a:srgbClr val="FF0000"/>
          </a:solidFill>
          <a:ln w="9525">
            <a:solidFill>
              <a:schemeClr val="bg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25" name="テキスト ボックス 24"/>
          <p:cNvSpPr txBox="1"/>
          <p:nvPr/>
        </p:nvSpPr>
        <p:spPr>
          <a:xfrm>
            <a:off x="5795963" y="5978525"/>
            <a:ext cx="3019425" cy="523875"/>
          </a:xfrm>
          <a:prstGeom prst="rect">
            <a:avLst/>
          </a:prstGeom>
          <a:solidFill>
            <a:srgbClr val="FFFF00"/>
          </a:solidFill>
          <a:ln>
            <a:solidFill>
              <a:schemeClr val="tx1"/>
            </a:solidFill>
          </a:ln>
        </p:spPr>
        <p:txBody>
          <a:bodyPr>
            <a:spAutoFit/>
          </a:bodyPr>
          <a:lstStyle/>
          <a:p>
            <a:pPr>
              <a:defRPr/>
            </a:pPr>
            <a:r>
              <a:rPr lang="ja-JP" altLang="en-US" sz="1400" b="1" dirty="0">
                <a:latin typeface="+mn-ea"/>
              </a:rPr>
              <a:t>測定機器</a:t>
            </a:r>
            <a:endParaRPr lang="en-US" altLang="ja-JP" sz="1400" b="1" dirty="0">
              <a:latin typeface="+mn-ea"/>
            </a:endParaRPr>
          </a:p>
          <a:p>
            <a:pPr>
              <a:defRPr/>
            </a:pPr>
            <a:r>
              <a:rPr lang="en-US" altLang="ja-JP" sz="1400" b="1" dirty="0">
                <a:latin typeface="+mn-ea"/>
              </a:rPr>
              <a:t>IMV</a:t>
            </a:r>
            <a:r>
              <a:rPr lang="ja-JP" altLang="en-US" sz="1400" b="1" dirty="0">
                <a:latin typeface="+mn-ea"/>
              </a:rPr>
              <a:t>社</a:t>
            </a:r>
            <a:r>
              <a:rPr lang="en-US" altLang="ja-JP" sz="1400" b="1" dirty="0">
                <a:latin typeface="+mn-ea"/>
              </a:rPr>
              <a:t> </a:t>
            </a:r>
            <a:r>
              <a:rPr lang="ja-JP" altLang="en-US" sz="1400" b="1" dirty="0">
                <a:latin typeface="+mn-ea"/>
              </a:rPr>
              <a:t>カードバイブロ</a:t>
            </a:r>
            <a:r>
              <a:rPr lang="en-US" altLang="ja-JP" sz="1400" b="1" dirty="0">
                <a:latin typeface="+mn-ea"/>
              </a:rPr>
              <a:t> Air2(VM-2012)</a:t>
            </a:r>
            <a:r>
              <a:rPr lang="ja-JP" altLang="en-US" sz="1400" b="1" dirty="0">
                <a:latin typeface="+mn-ea"/>
              </a:rPr>
              <a:t>　</a:t>
            </a:r>
          </a:p>
        </p:txBody>
      </p:sp>
      <p:sp>
        <p:nvSpPr>
          <p:cNvPr id="7196" name="右矢印 43"/>
          <p:cNvSpPr>
            <a:spLocks noChangeArrowheads="1"/>
          </p:cNvSpPr>
          <p:nvPr/>
        </p:nvSpPr>
        <p:spPr bwMode="auto">
          <a:xfrm rot="-4220260">
            <a:off x="6973094" y="5577682"/>
            <a:ext cx="325437" cy="266700"/>
          </a:xfrm>
          <a:prstGeom prst="rightArrow">
            <a:avLst>
              <a:gd name="adj1" fmla="val 50000"/>
              <a:gd name="adj2" fmla="val 49900"/>
            </a:avLst>
          </a:prstGeom>
          <a:solidFill>
            <a:srgbClr val="FF0000"/>
          </a:solidFill>
          <a:ln w="9525">
            <a:solidFill>
              <a:schemeClr val="bg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30"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608387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par>
                                <p:cTn id="14" presetID="9"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dissolve">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9CA362C-2DD9-487D-9971-23C2FE79D4A7}" type="slidenum">
              <a:rPr lang="ja-JP" altLang="en-US" sz="1200">
                <a:solidFill>
                  <a:srgbClr val="000000"/>
                </a:solidFill>
              </a:rPr>
              <a:pPr/>
              <a:t>7</a:t>
            </a:fld>
            <a:endParaRPr lang="ja-JP" altLang="en-US" sz="1200">
              <a:solidFill>
                <a:srgbClr val="000000"/>
              </a:solidFill>
            </a:endParaRPr>
          </a:p>
        </p:txBody>
      </p:sp>
      <p:graphicFrame>
        <p:nvGraphicFramePr>
          <p:cNvPr id="25" name="表 24"/>
          <p:cNvGraphicFramePr>
            <a:graphicFrameLocks noGrp="1"/>
          </p:cNvGraphicFramePr>
          <p:nvPr/>
        </p:nvGraphicFramePr>
        <p:xfrm>
          <a:off x="1108075" y="1331913"/>
          <a:ext cx="7121525" cy="4168781"/>
        </p:xfrm>
        <a:graphic>
          <a:graphicData uri="http://schemas.openxmlformats.org/drawingml/2006/table">
            <a:tbl>
              <a:tblPr/>
              <a:tblGrid>
                <a:gridCol w="831850">
                  <a:extLst>
                    <a:ext uri="{9D8B030D-6E8A-4147-A177-3AD203B41FA5}">
                      <a16:colId xmlns="" xmlns:a16="http://schemas.microsoft.com/office/drawing/2014/main" val="20000"/>
                    </a:ext>
                  </a:extLst>
                </a:gridCol>
                <a:gridCol w="571500">
                  <a:extLst>
                    <a:ext uri="{9D8B030D-6E8A-4147-A177-3AD203B41FA5}">
                      <a16:colId xmlns="" xmlns:a16="http://schemas.microsoft.com/office/drawing/2014/main" val="20001"/>
                    </a:ext>
                  </a:extLst>
                </a:gridCol>
                <a:gridCol w="603250">
                  <a:extLst>
                    <a:ext uri="{9D8B030D-6E8A-4147-A177-3AD203B41FA5}">
                      <a16:colId xmlns="" xmlns:a16="http://schemas.microsoft.com/office/drawing/2014/main" val="20002"/>
                    </a:ext>
                  </a:extLst>
                </a:gridCol>
                <a:gridCol w="684213">
                  <a:extLst>
                    <a:ext uri="{9D8B030D-6E8A-4147-A177-3AD203B41FA5}">
                      <a16:colId xmlns="" xmlns:a16="http://schemas.microsoft.com/office/drawing/2014/main" val="20003"/>
                    </a:ext>
                  </a:extLst>
                </a:gridCol>
                <a:gridCol w="1063625">
                  <a:extLst>
                    <a:ext uri="{9D8B030D-6E8A-4147-A177-3AD203B41FA5}">
                      <a16:colId xmlns="" xmlns:a16="http://schemas.microsoft.com/office/drawing/2014/main" val="20004"/>
                    </a:ext>
                  </a:extLst>
                </a:gridCol>
                <a:gridCol w="995362">
                  <a:extLst>
                    <a:ext uri="{9D8B030D-6E8A-4147-A177-3AD203B41FA5}">
                      <a16:colId xmlns="" xmlns:a16="http://schemas.microsoft.com/office/drawing/2014/main" val="20005"/>
                    </a:ext>
                  </a:extLst>
                </a:gridCol>
                <a:gridCol w="1236663">
                  <a:extLst>
                    <a:ext uri="{9D8B030D-6E8A-4147-A177-3AD203B41FA5}">
                      <a16:colId xmlns="" xmlns:a16="http://schemas.microsoft.com/office/drawing/2014/main" val="20006"/>
                    </a:ext>
                  </a:extLst>
                </a:gridCol>
                <a:gridCol w="1135062">
                  <a:extLst>
                    <a:ext uri="{9D8B030D-6E8A-4147-A177-3AD203B41FA5}">
                      <a16:colId xmlns="" xmlns:a16="http://schemas.microsoft.com/office/drawing/2014/main" val="20007"/>
                    </a:ext>
                  </a:extLst>
                </a:gridCol>
              </a:tblGrid>
              <a:tr h="282575">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装置</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状態</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部位</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方向</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加速度 </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[G]</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grid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FFT</a:t>
                      </a: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解析</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extLst>
                  <a:ext uri="{0D108BD9-81ED-4DB2-BD59-A6C34878D82A}">
                    <a16:rowId xmlns="" xmlns:a16="http://schemas.microsoft.com/office/drawing/2014/main" val="10000"/>
                  </a:ext>
                </a:extLst>
              </a:tr>
              <a:tr h="49530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ﾋﾟｰｸ</a:t>
                      </a:r>
                    </a:p>
                  </a:txBody>
                  <a:tcPr marL="68582" marR="68582" marT="34293" marB="34293"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RMS</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ｸ周波数</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[Hz]</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ﾋﾟｰｸ値</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[V]</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extLst>
                  <a:ext uri="{0D108BD9-81ED-4DB2-BD59-A6C34878D82A}">
                    <a16:rowId xmlns="" xmlns:a16="http://schemas.microsoft.com/office/drawing/2014/main" val="10001"/>
                  </a:ext>
                </a:extLst>
              </a:tr>
              <a:tr h="282575">
                <a:tc rowSpan="1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ｺﾝﾌﾟﾚｯｻ</a:t>
                      </a: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No.1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rowSpan="1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稼働</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軸受</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0.56</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0.17</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24.9</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1.75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2"/>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0.24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299.9</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0.63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3"/>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0.19</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0.06</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707.4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0.51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4"/>
                  </a:ext>
                </a:extLst>
              </a:tr>
              <a:tr h="282575">
                <a:tc vMerge="1">
                  <a:txBody>
                    <a:bodyPr/>
                    <a:lstStyle/>
                    <a:p>
                      <a:endParaRPr kumimoji="1" lang="ja-JP" altLang="en-US"/>
                    </a:p>
                  </a:txBody>
                  <a:tcPr/>
                </a:tc>
                <a:tc vMerge="1">
                  <a:txBody>
                    <a:bodyPr/>
                    <a:lstStyle/>
                    <a:p>
                      <a:endParaRPr kumimoji="1" lang="ja-JP" altLang="en-US"/>
                    </a:p>
                  </a:txBody>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固定足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0.87</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0.34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3.78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5"/>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1.12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0.50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5.31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6"/>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1.05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0.32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48.7</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3.00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7"/>
                  </a:ext>
                </a:extLst>
              </a:tr>
              <a:tr h="282575">
                <a:tc vMerge="1">
                  <a:txBody>
                    <a:bodyPr/>
                    <a:lstStyle/>
                    <a:p>
                      <a:endParaRPr kumimoji="1" lang="ja-JP" altLang="en-US"/>
                    </a:p>
                  </a:txBody>
                  <a:tcPr/>
                </a:tc>
                <a:tc vMerge="1">
                  <a:txBody>
                    <a:bodyPr/>
                    <a:lstStyle/>
                    <a:p>
                      <a:endParaRPr kumimoji="1" lang="ja-JP" altLang="en-US"/>
                    </a:p>
                  </a:txBody>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電源</a:t>
                      </a: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BOX</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0.34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194.8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0.90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8"/>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0.38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24.4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1.58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9"/>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0.92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0.35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48.7</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2.75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10"/>
                  </a:ext>
                </a:extLst>
              </a:tr>
              <a:tr h="282575">
                <a:tc vMerge="1">
                  <a:txBody>
                    <a:bodyPr/>
                    <a:lstStyle/>
                    <a:p>
                      <a:endParaRPr kumimoji="1" lang="ja-JP" altLang="en-US"/>
                    </a:p>
                  </a:txBody>
                  <a:tcPr/>
                </a:tc>
                <a:tc vMerge="1">
                  <a:txBody>
                    <a:bodyPr/>
                    <a:lstStyle/>
                    <a:p>
                      <a:endParaRPr kumimoji="1" lang="ja-JP" altLang="en-US"/>
                    </a:p>
                  </a:txBody>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ファン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24.3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0.41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11"/>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48.7</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0.25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12"/>
                  </a:ext>
                </a:extLst>
              </a:tr>
              <a:tr h="2825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0.20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0.06</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48.7</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0.52</a:t>
                      </a:r>
                    </a:p>
                  </a:txBody>
                  <a:tcPr marL="68582" marR="68582" marT="34293" marB="342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13"/>
                  </a:ext>
                </a:extLst>
              </a:tr>
            </a:tbl>
          </a:graphicData>
        </a:graphic>
      </p:graphicFrame>
      <p:sp>
        <p:nvSpPr>
          <p:cNvPr id="26" name="タイトル 1"/>
          <p:cNvSpPr txBox="1">
            <a:spLocks/>
          </p:cNvSpPr>
          <p:nvPr/>
        </p:nvSpPr>
        <p:spPr>
          <a:xfrm>
            <a:off x="1989138" y="709613"/>
            <a:ext cx="3392487" cy="382587"/>
          </a:xfrm>
          <a:prstGeom prst="rect">
            <a:avLst/>
          </a:prstGeom>
        </p:spPr>
        <p:txBody>
          <a:bodyP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defRPr/>
            </a:pPr>
            <a:r>
              <a:rPr lang="ja-JP" altLang="en-US" sz="2100" b="1" dirty="0">
                <a:latin typeface="+mn-ea"/>
                <a:ea typeface="+mn-ea"/>
              </a:rPr>
              <a:t>振動計測結果</a:t>
            </a:r>
          </a:p>
        </p:txBody>
      </p:sp>
      <p:sp>
        <p:nvSpPr>
          <p:cNvPr id="27" name="正方形/長方形 26"/>
          <p:cNvSpPr/>
          <p:nvPr/>
        </p:nvSpPr>
        <p:spPr>
          <a:xfrm>
            <a:off x="3081338" y="2132013"/>
            <a:ext cx="5148262" cy="2841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latin typeface="+mn-ea"/>
            </a:endParaRPr>
          </a:p>
        </p:txBody>
      </p:sp>
      <p:sp>
        <p:nvSpPr>
          <p:cNvPr id="28" name="正方形/長方形 27"/>
          <p:cNvSpPr/>
          <p:nvPr/>
        </p:nvSpPr>
        <p:spPr>
          <a:xfrm>
            <a:off x="3081338" y="2965450"/>
            <a:ext cx="5148262" cy="8223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latin typeface="+mn-ea"/>
            </a:endParaRPr>
          </a:p>
        </p:txBody>
      </p:sp>
      <p:sp>
        <p:nvSpPr>
          <p:cNvPr id="29" name="正方形/長方形 28"/>
          <p:cNvSpPr/>
          <p:nvPr/>
        </p:nvSpPr>
        <p:spPr>
          <a:xfrm>
            <a:off x="5888038" y="1025525"/>
            <a:ext cx="400050" cy="1714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latin typeface="+mn-ea"/>
            </a:endParaRPr>
          </a:p>
        </p:txBody>
      </p:sp>
      <p:sp>
        <p:nvSpPr>
          <p:cNvPr id="30" name="テキスト ボックス 29"/>
          <p:cNvSpPr txBox="1"/>
          <p:nvPr/>
        </p:nvSpPr>
        <p:spPr>
          <a:xfrm>
            <a:off x="6288088" y="928688"/>
            <a:ext cx="2090737" cy="369887"/>
          </a:xfrm>
          <a:prstGeom prst="rect">
            <a:avLst/>
          </a:prstGeom>
          <a:noFill/>
        </p:spPr>
        <p:txBody>
          <a:bodyPr wrap="none">
            <a:spAutoFit/>
          </a:bodyPr>
          <a:lstStyle/>
          <a:p>
            <a:pPr>
              <a:defRPr/>
            </a:pPr>
            <a:r>
              <a:rPr lang="en-US" altLang="ja-JP" sz="1800" dirty="0">
                <a:latin typeface="+mn-ea"/>
                <a:ea typeface="+mn-ea"/>
              </a:rPr>
              <a:t>RMS</a:t>
            </a:r>
            <a:r>
              <a:rPr lang="ja-JP" altLang="en-US" sz="1800" dirty="0">
                <a:latin typeface="+mn-ea"/>
                <a:ea typeface="+mn-ea"/>
              </a:rPr>
              <a:t>値で</a:t>
            </a:r>
            <a:r>
              <a:rPr lang="en-US" altLang="ja-JP" sz="1800" dirty="0">
                <a:latin typeface="+mn-ea"/>
                <a:ea typeface="+mn-ea"/>
              </a:rPr>
              <a:t>0.15G</a:t>
            </a:r>
            <a:r>
              <a:rPr lang="ja-JP" altLang="en-US" sz="1800" dirty="0">
                <a:latin typeface="+mn-ea"/>
                <a:ea typeface="+mn-ea"/>
              </a:rPr>
              <a:t>以上</a:t>
            </a:r>
          </a:p>
        </p:txBody>
      </p:sp>
      <p:sp>
        <p:nvSpPr>
          <p:cNvPr id="31" name="正方形/長方形 30"/>
          <p:cNvSpPr/>
          <p:nvPr/>
        </p:nvSpPr>
        <p:spPr>
          <a:xfrm>
            <a:off x="3092450" y="4367213"/>
            <a:ext cx="5148263" cy="2841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latin typeface="+mn-ea"/>
            </a:endParaRPr>
          </a:p>
        </p:txBody>
      </p:sp>
      <p:sp>
        <p:nvSpPr>
          <p:cNvPr id="11" name="タイトル 1"/>
          <p:cNvSpPr txBox="1">
            <a:spLocks/>
          </p:cNvSpPr>
          <p:nvPr/>
        </p:nvSpPr>
        <p:spPr>
          <a:xfrm>
            <a:off x="1343025" y="1092200"/>
            <a:ext cx="4492625" cy="392113"/>
          </a:xfrm>
          <a:prstGeom prst="rect">
            <a:avLst/>
          </a:prstGeom>
        </p:spPr>
        <p:txBody>
          <a:bodyPr>
            <a:normAutofit fontScale="70000" lnSpcReduction="2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defRPr/>
            </a:pPr>
            <a:r>
              <a:rPr lang="ja-JP" altLang="en-US" sz="2100" dirty="0">
                <a:latin typeface="+mn-ea"/>
                <a:ea typeface="+mn-ea"/>
              </a:rPr>
              <a:t>振動計測結果　計測日時：</a:t>
            </a:r>
            <a:r>
              <a:rPr lang="en-US" altLang="ja-JP" sz="2100" dirty="0">
                <a:latin typeface="+mn-ea"/>
                <a:ea typeface="+mn-ea"/>
              </a:rPr>
              <a:t>2017/1/13</a:t>
            </a:r>
            <a:r>
              <a:rPr lang="ja-JP" altLang="en-US" sz="2100" dirty="0">
                <a:latin typeface="+mn-ea"/>
                <a:ea typeface="+mn-ea"/>
              </a:rPr>
              <a:t>　</a:t>
            </a:r>
            <a:r>
              <a:rPr lang="en-US" altLang="ja-JP" sz="2100" dirty="0">
                <a:latin typeface="+mn-ea"/>
                <a:ea typeface="+mn-ea"/>
              </a:rPr>
              <a:t>13</a:t>
            </a:r>
            <a:r>
              <a:rPr lang="ja-JP" altLang="en-US" sz="2100" dirty="0">
                <a:latin typeface="+mn-ea"/>
                <a:ea typeface="+mn-ea"/>
              </a:rPr>
              <a:t>：</a:t>
            </a:r>
            <a:r>
              <a:rPr lang="en-US" altLang="ja-JP" sz="2100" dirty="0">
                <a:latin typeface="+mn-ea"/>
                <a:ea typeface="+mn-ea"/>
              </a:rPr>
              <a:t>30-16</a:t>
            </a:r>
            <a:r>
              <a:rPr lang="ja-JP" altLang="en-US" sz="2100" dirty="0">
                <a:latin typeface="+mn-ea"/>
                <a:ea typeface="+mn-ea"/>
              </a:rPr>
              <a:t>：</a:t>
            </a:r>
            <a:r>
              <a:rPr lang="en-US" altLang="ja-JP" sz="2100" dirty="0">
                <a:latin typeface="+mn-ea"/>
                <a:ea typeface="+mn-ea"/>
              </a:rPr>
              <a:t>10</a:t>
            </a:r>
            <a:endParaRPr lang="ja-JP" altLang="en-US" sz="2100" dirty="0">
              <a:latin typeface="+mn-ea"/>
              <a:ea typeface="+mn-ea"/>
            </a:endParaRPr>
          </a:p>
        </p:txBody>
      </p:sp>
      <p:sp>
        <p:nvSpPr>
          <p:cNvPr id="12"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131602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B30DCD7-2DD8-4B5E-93DB-170880338CFE}" type="slidenum">
              <a:rPr lang="ja-JP" altLang="en-US" sz="1200">
                <a:solidFill>
                  <a:srgbClr val="000000"/>
                </a:solidFill>
              </a:rPr>
              <a:pPr/>
              <a:t>8</a:t>
            </a:fld>
            <a:endParaRPr lang="ja-JP" altLang="en-US" sz="1200">
              <a:solidFill>
                <a:srgbClr val="000000"/>
              </a:solidFill>
            </a:endParaRPr>
          </a:p>
        </p:txBody>
      </p:sp>
      <p:graphicFrame>
        <p:nvGraphicFramePr>
          <p:cNvPr id="11" name="表 10"/>
          <p:cNvGraphicFramePr>
            <a:graphicFrameLocks noGrp="1"/>
          </p:cNvGraphicFramePr>
          <p:nvPr/>
        </p:nvGraphicFramePr>
        <p:xfrm>
          <a:off x="1055688" y="1531938"/>
          <a:ext cx="7113587" cy="3463935"/>
        </p:xfrm>
        <a:graphic>
          <a:graphicData uri="http://schemas.openxmlformats.org/drawingml/2006/table">
            <a:tbl>
              <a:tblPr/>
              <a:tblGrid>
                <a:gridCol w="831850">
                  <a:extLst>
                    <a:ext uri="{9D8B030D-6E8A-4147-A177-3AD203B41FA5}">
                      <a16:colId xmlns="" xmlns:a16="http://schemas.microsoft.com/office/drawing/2014/main" val="20000"/>
                    </a:ext>
                  </a:extLst>
                </a:gridCol>
                <a:gridCol w="669925">
                  <a:extLst>
                    <a:ext uri="{9D8B030D-6E8A-4147-A177-3AD203B41FA5}">
                      <a16:colId xmlns="" xmlns:a16="http://schemas.microsoft.com/office/drawing/2014/main" val="20001"/>
                    </a:ext>
                  </a:extLst>
                </a:gridCol>
                <a:gridCol w="831850">
                  <a:extLst>
                    <a:ext uri="{9D8B030D-6E8A-4147-A177-3AD203B41FA5}">
                      <a16:colId xmlns="" xmlns:a16="http://schemas.microsoft.com/office/drawing/2014/main" val="20002"/>
                    </a:ext>
                  </a:extLst>
                </a:gridCol>
                <a:gridCol w="717550">
                  <a:extLst>
                    <a:ext uri="{9D8B030D-6E8A-4147-A177-3AD203B41FA5}">
                      <a16:colId xmlns="" xmlns:a16="http://schemas.microsoft.com/office/drawing/2014/main" val="20003"/>
                    </a:ext>
                  </a:extLst>
                </a:gridCol>
                <a:gridCol w="922337">
                  <a:extLst>
                    <a:ext uri="{9D8B030D-6E8A-4147-A177-3AD203B41FA5}">
                      <a16:colId xmlns="" xmlns:a16="http://schemas.microsoft.com/office/drawing/2014/main" val="20004"/>
                    </a:ext>
                  </a:extLst>
                </a:gridCol>
                <a:gridCol w="996950">
                  <a:extLst>
                    <a:ext uri="{9D8B030D-6E8A-4147-A177-3AD203B41FA5}">
                      <a16:colId xmlns="" xmlns:a16="http://schemas.microsoft.com/office/drawing/2014/main" val="20005"/>
                    </a:ext>
                  </a:extLst>
                </a:gridCol>
                <a:gridCol w="1223963">
                  <a:extLst>
                    <a:ext uri="{9D8B030D-6E8A-4147-A177-3AD203B41FA5}">
                      <a16:colId xmlns="" xmlns:a16="http://schemas.microsoft.com/office/drawing/2014/main" val="20006"/>
                    </a:ext>
                  </a:extLst>
                </a:gridCol>
                <a:gridCol w="919162">
                  <a:extLst>
                    <a:ext uri="{9D8B030D-6E8A-4147-A177-3AD203B41FA5}">
                      <a16:colId xmlns="" xmlns:a16="http://schemas.microsoft.com/office/drawing/2014/main" val="20007"/>
                    </a:ext>
                  </a:extLst>
                </a:gridCol>
              </a:tblGrid>
              <a:tr h="495319">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装置</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状態</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部位</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方向</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加速度 </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[G]</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gridSpan="2">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FFT</a:t>
                      </a: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解析</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extLst>
                  <a:ext uri="{0D108BD9-81ED-4DB2-BD59-A6C34878D82A}">
                    <a16:rowId xmlns="" xmlns:a16="http://schemas.microsoft.com/office/drawing/2014/main" val="10000"/>
                  </a:ext>
                </a:extLst>
              </a:tr>
              <a:tr h="495319">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ﾋﾟｰｸ</a:t>
                      </a:r>
                    </a:p>
                  </a:txBody>
                  <a:tcPr marL="68574" marR="68574" marT="34301" marB="34301"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RMS</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ｸ周波数</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[Hz]</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ﾋﾟ</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rPr>
                        <a:t>ｸ値</a:t>
                      </a:r>
                      <a:r>
                        <a:rPr kumimoji="1" lang="en-US" altLang="ja-JP" sz="1400" b="1" i="0" u="none" strike="noStrike" cap="none" normalizeH="0" baseline="0">
                          <a:ln>
                            <a:noFill/>
                          </a:ln>
                          <a:solidFill>
                            <a:schemeClr val="tx1"/>
                          </a:solidFill>
                          <a:effectLst/>
                          <a:latin typeface="ＭＳ Ｐゴシック" pitchFamily="50" charset="-128"/>
                          <a:ea typeface="ＭＳ Ｐゴシック" pitchFamily="50" charset="-128"/>
                        </a:rPr>
                        <a:t>[V]</a:t>
                      </a: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BE0E3"/>
                    </a:solidFill>
                  </a:tcPr>
                </a:tc>
                <a:extLst>
                  <a:ext uri="{0D108BD9-81ED-4DB2-BD59-A6C34878D82A}">
                    <a16:rowId xmlns="" xmlns:a16="http://schemas.microsoft.com/office/drawing/2014/main" val="10001"/>
                  </a:ext>
                </a:extLst>
              </a:tr>
              <a:tr h="495319">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ｺﾝﾌﾟﾚｯｻ</a:t>
                      </a: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No.2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稼働</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軸受</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0.65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24.6</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0.72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2"/>
                  </a:ext>
                </a:extLst>
              </a:tr>
              <a:tr h="282567">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ﾌﾚｰﾑ</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稼働</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97.4</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0.19</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3"/>
                  </a:ext>
                </a:extLst>
              </a:tr>
              <a:tr h="282567">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ﾄﾗﾝｽ</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稼働</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0.06</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100.1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0.20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4"/>
                  </a:ext>
                </a:extLst>
              </a:tr>
              <a:tr h="282567">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ｺﾝﾌﾟﾚｯｻ</a:t>
                      </a: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No.1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静止</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rowSpan="3">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軸受</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16.8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5"/>
                  </a:ext>
                </a:extLst>
              </a:tr>
              <a:tr h="28256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7.1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6"/>
                  </a:ext>
                </a:extLst>
              </a:tr>
              <a:tr h="28256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軸</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10.8</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7"/>
                  </a:ext>
                </a:extLst>
              </a:tr>
              <a:tr h="282567">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ﾌﾚｰﾑ</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静止</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水平</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0.02</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0.00</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100.1</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 xmlns:a16="http://schemas.microsoft.com/office/drawing/2014/main" val="10008"/>
                  </a:ext>
                </a:extLst>
              </a:tr>
              <a:tr h="282567">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ﾄﾗﾝｽ</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静止</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垂直</a:t>
                      </a: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0.07</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0.03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400.3</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000000"/>
                          </a:solidFill>
                          <a:effectLst/>
                          <a:latin typeface="ＭＳ Ｐゴシック" pitchFamily="50" charset="-128"/>
                          <a:ea typeface="ＭＳ Ｐゴシック" pitchFamily="50" charset="-128"/>
                        </a:rPr>
                        <a:t>0.25</a:t>
                      </a:r>
                      <a:endPar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endParaRPr>
                    </a:p>
                  </a:txBody>
                  <a:tcPr marL="68574" marR="68574" marT="34301" marB="34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9"/>
                  </a:ext>
                </a:extLst>
              </a:tr>
            </a:tbl>
          </a:graphicData>
        </a:graphic>
      </p:graphicFrame>
      <p:sp>
        <p:nvSpPr>
          <p:cNvPr id="5"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1469523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47F8783-38A0-4244-985E-EF48825AD617}" type="slidenum">
              <a:rPr lang="ja-JP" altLang="en-US" sz="1200">
                <a:solidFill>
                  <a:srgbClr val="000000"/>
                </a:solidFill>
              </a:rPr>
              <a:pPr/>
              <a:t>9</a:t>
            </a:fld>
            <a:endParaRPr lang="ja-JP" altLang="en-US" sz="1200">
              <a:solidFill>
                <a:srgbClr val="000000"/>
              </a:solidFill>
            </a:endParaRPr>
          </a:p>
        </p:txBody>
      </p:sp>
      <p:sp>
        <p:nvSpPr>
          <p:cNvPr id="6" name="テキスト ボックス 5"/>
          <p:cNvSpPr txBox="1"/>
          <p:nvPr/>
        </p:nvSpPr>
        <p:spPr>
          <a:xfrm>
            <a:off x="3454400" y="976313"/>
            <a:ext cx="2278063" cy="369887"/>
          </a:xfrm>
          <a:prstGeom prst="rect">
            <a:avLst/>
          </a:prstGeom>
          <a:noFill/>
        </p:spPr>
        <p:txBody>
          <a:bodyPr wrap="none">
            <a:spAutoFit/>
          </a:bodyPr>
          <a:lstStyle/>
          <a:p>
            <a:pPr>
              <a:defRPr/>
            </a:pPr>
            <a:r>
              <a:rPr lang="ja-JP" altLang="en-US" sz="1800" b="1" dirty="0">
                <a:latin typeface="+mn-ea"/>
                <a:ea typeface="+mn-ea"/>
              </a:rPr>
              <a:t>振動計測結果の詳細</a:t>
            </a:r>
          </a:p>
        </p:txBody>
      </p:sp>
      <p:sp>
        <p:nvSpPr>
          <p:cNvPr id="18" name="テキスト ボックス 17"/>
          <p:cNvSpPr txBox="1"/>
          <p:nvPr/>
        </p:nvSpPr>
        <p:spPr>
          <a:xfrm rot="16200000">
            <a:off x="4585494" y="4823619"/>
            <a:ext cx="836613"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振幅 </a:t>
            </a:r>
            <a:r>
              <a:rPr lang="en-US" altLang="ja-JP" sz="1400" dirty="0">
                <a:latin typeface="+mn-ea"/>
                <a:ea typeface="+mn-ea"/>
                <a:cs typeface="Times New Roman" panose="02020603050405020304" pitchFamily="18" charset="0"/>
              </a:rPr>
              <a:t>[V]</a:t>
            </a:r>
            <a:endParaRPr lang="ja-JP" altLang="en-US" sz="1400" dirty="0">
              <a:latin typeface="+mn-ea"/>
              <a:ea typeface="+mn-ea"/>
              <a:cs typeface="Times New Roman" panose="02020603050405020304" pitchFamily="18" charset="0"/>
            </a:endParaRPr>
          </a:p>
        </p:txBody>
      </p:sp>
      <p:sp>
        <p:nvSpPr>
          <p:cNvPr id="19" name="テキスト ボックス 18"/>
          <p:cNvSpPr txBox="1"/>
          <p:nvPr/>
        </p:nvSpPr>
        <p:spPr>
          <a:xfrm>
            <a:off x="6111875" y="6075363"/>
            <a:ext cx="1096963"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周波数 </a:t>
            </a:r>
            <a:r>
              <a:rPr lang="en-US" altLang="ja-JP" sz="1400" dirty="0">
                <a:latin typeface="+mn-ea"/>
                <a:ea typeface="+mn-ea"/>
                <a:cs typeface="Times New Roman" panose="02020603050405020304" pitchFamily="18" charset="0"/>
              </a:rPr>
              <a:t>[Hz]</a:t>
            </a:r>
            <a:endParaRPr lang="ja-JP" altLang="en-US" sz="1400" dirty="0">
              <a:latin typeface="+mn-ea"/>
              <a:ea typeface="+mn-ea"/>
              <a:cs typeface="Times New Roman" panose="02020603050405020304" pitchFamily="18" charset="0"/>
            </a:endParaRPr>
          </a:p>
        </p:txBody>
      </p:sp>
      <p:pic>
        <p:nvPicPr>
          <p:cNvPr id="10247" name="図 28"/>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87950" y="4219575"/>
            <a:ext cx="28225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テキスト ボックス 40"/>
          <p:cNvSpPr txBox="1"/>
          <p:nvPr/>
        </p:nvSpPr>
        <p:spPr>
          <a:xfrm>
            <a:off x="5414963" y="4829175"/>
            <a:ext cx="584200" cy="254000"/>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altLang="ja-JP" sz="1050" b="1" dirty="0">
                <a:latin typeface="+mn-ea"/>
                <a:cs typeface="Times New Roman" panose="02020603050405020304" pitchFamily="18" charset="0"/>
              </a:rPr>
              <a:t>48.7Hz</a:t>
            </a:r>
            <a:endParaRPr lang="ja-JP" altLang="en-US" sz="1050" b="1" dirty="0">
              <a:latin typeface="+mn-ea"/>
              <a:cs typeface="Times New Roman" panose="02020603050405020304" pitchFamily="18" charset="0"/>
            </a:endParaRPr>
          </a:p>
        </p:txBody>
      </p:sp>
      <p:pic>
        <p:nvPicPr>
          <p:cNvPr id="10249" name="図 29"/>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95875" y="1851025"/>
            <a:ext cx="3008313"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テキスト ボックス 25"/>
          <p:cNvSpPr txBox="1"/>
          <p:nvPr/>
        </p:nvSpPr>
        <p:spPr>
          <a:xfrm>
            <a:off x="5529263" y="1566863"/>
            <a:ext cx="2019300" cy="368300"/>
          </a:xfrm>
          <a:prstGeom prst="rect">
            <a:avLst/>
          </a:prstGeom>
          <a:noFill/>
        </p:spPr>
        <p:txBody>
          <a:bodyPr wrap="none">
            <a:spAutoFit/>
          </a:bodyPr>
          <a:lstStyle/>
          <a:p>
            <a:pPr>
              <a:defRPr/>
            </a:pPr>
            <a:r>
              <a:rPr lang="ja-JP" altLang="en-US" sz="1800" dirty="0">
                <a:latin typeface="+mn-ea"/>
                <a:ea typeface="+mn-ea"/>
              </a:rPr>
              <a:t>電源</a:t>
            </a:r>
            <a:r>
              <a:rPr lang="en-US" altLang="ja-JP" sz="1800" dirty="0">
                <a:latin typeface="+mn-ea"/>
                <a:ea typeface="+mn-ea"/>
              </a:rPr>
              <a:t>BOX</a:t>
            </a:r>
            <a:r>
              <a:rPr lang="ja-JP" altLang="en-US" sz="1800" dirty="0">
                <a:latin typeface="+mn-ea"/>
                <a:ea typeface="+mn-ea"/>
              </a:rPr>
              <a:t>（軸方向）</a:t>
            </a:r>
          </a:p>
        </p:txBody>
      </p:sp>
      <p:sp>
        <p:nvSpPr>
          <p:cNvPr id="21" name="テキスト ボックス 20"/>
          <p:cNvSpPr txBox="1"/>
          <p:nvPr/>
        </p:nvSpPr>
        <p:spPr>
          <a:xfrm rot="16200000">
            <a:off x="4495801" y="2805112"/>
            <a:ext cx="1016000"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加速度 </a:t>
            </a:r>
            <a:r>
              <a:rPr lang="en-US" altLang="ja-JP" sz="1400" dirty="0">
                <a:latin typeface="+mn-ea"/>
                <a:ea typeface="+mn-ea"/>
                <a:cs typeface="Times New Roman" panose="02020603050405020304" pitchFamily="18" charset="0"/>
              </a:rPr>
              <a:t>[G]</a:t>
            </a:r>
            <a:endParaRPr lang="ja-JP" altLang="en-US" sz="1400" dirty="0">
              <a:latin typeface="+mn-ea"/>
              <a:ea typeface="+mn-ea"/>
              <a:cs typeface="Times New Roman" panose="02020603050405020304" pitchFamily="18" charset="0"/>
            </a:endParaRPr>
          </a:p>
        </p:txBody>
      </p:sp>
      <p:sp>
        <p:nvSpPr>
          <p:cNvPr id="20" name="テキスト ボックス 19"/>
          <p:cNvSpPr txBox="1"/>
          <p:nvPr/>
        </p:nvSpPr>
        <p:spPr>
          <a:xfrm>
            <a:off x="6210300" y="4021138"/>
            <a:ext cx="803275" cy="306387"/>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時間 </a:t>
            </a:r>
            <a:r>
              <a:rPr lang="en-US" altLang="ja-JP" sz="1400" dirty="0">
                <a:latin typeface="+mn-ea"/>
                <a:ea typeface="+mn-ea"/>
                <a:cs typeface="Times New Roman" panose="02020603050405020304" pitchFamily="18" charset="0"/>
              </a:rPr>
              <a:t>[s]</a:t>
            </a:r>
            <a:endParaRPr lang="ja-JP" altLang="en-US" sz="1400" dirty="0">
              <a:latin typeface="+mn-ea"/>
              <a:ea typeface="+mn-ea"/>
              <a:cs typeface="Times New Roman" panose="02020603050405020304" pitchFamily="18" charset="0"/>
            </a:endParaRPr>
          </a:p>
        </p:txBody>
      </p:sp>
      <p:pic>
        <p:nvPicPr>
          <p:cNvPr id="10253" name="図 33"/>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46150" y="1808163"/>
            <a:ext cx="3392488"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図 35"/>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58875" y="4173538"/>
            <a:ext cx="2840038"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p:cNvSpPr txBox="1"/>
          <p:nvPr/>
        </p:nvSpPr>
        <p:spPr>
          <a:xfrm rot="16200000">
            <a:off x="501651" y="4802187"/>
            <a:ext cx="838200"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振幅 </a:t>
            </a:r>
            <a:r>
              <a:rPr lang="en-US" altLang="ja-JP" sz="1400" dirty="0">
                <a:latin typeface="+mn-ea"/>
                <a:ea typeface="+mn-ea"/>
                <a:cs typeface="Times New Roman" panose="02020603050405020304" pitchFamily="18" charset="0"/>
              </a:rPr>
              <a:t>[V]</a:t>
            </a:r>
            <a:endParaRPr lang="ja-JP" altLang="en-US" sz="1400" dirty="0">
              <a:latin typeface="+mn-ea"/>
              <a:ea typeface="+mn-ea"/>
              <a:cs typeface="Times New Roman" panose="02020603050405020304" pitchFamily="18" charset="0"/>
            </a:endParaRPr>
          </a:p>
        </p:txBody>
      </p:sp>
      <p:sp>
        <p:nvSpPr>
          <p:cNvPr id="14" name="テキスト ボックス 13"/>
          <p:cNvSpPr txBox="1"/>
          <p:nvPr/>
        </p:nvSpPr>
        <p:spPr>
          <a:xfrm>
            <a:off x="1304925" y="5081588"/>
            <a:ext cx="584200" cy="254000"/>
          </a:xfrm>
          <a:prstGeom prst="rect">
            <a:avLst/>
          </a:prstGeom>
          <a:noFill/>
        </p:spPr>
        <p:txBody>
          <a:bodyPr wrap="none">
            <a:spAutoFit/>
          </a:bodyPr>
          <a:lstStyle/>
          <a:p>
            <a:pPr>
              <a:defRPr/>
            </a:pPr>
            <a:r>
              <a:rPr lang="en-US" altLang="ja-JP" sz="1050" b="1" dirty="0">
                <a:latin typeface="+mn-ea"/>
                <a:ea typeface="+mn-ea"/>
                <a:cs typeface="Times New Roman" panose="02020603050405020304" pitchFamily="18" charset="0"/>
              </a:rPr>
              <a:t>24.9Hz</a:t>
            </a:r>
            <a:endParaRPr lang="ja-JP" altLang="en-US" sz="1050" b="1" dirty="0">
              <a:latin typeface="+mn-ea"/>
              <a:ea typeface="+mn-ea"/>
              <a:cs typeface="Times New Roman" panose="02020603050405020304" pitchFamily="18" charset="0"/>
            </a:endParaRPr>
          </a:p>
        </p:txBody>
      </p:sp>
      <p:sp>
        <p:nvSpPr>
          <p:cNvPr id="12" name="テキスト ボックス 11"/>
          <p:cNvSpPr txBox="1"/>
          <p:nvPr/>
        </p:nvSpPr>
        <p:spPr>
          <a:xfrm>
            <a:off x="2030413" y="6083300"/>
            <a:ext cx="1096962"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周波数 </a:t>
            </a:r>
            <a:r>
              <a:rPr lang="en-US" altLang="ja-JP" sz="1400" dirty="0">
                <a:latin typeface="+mn-ea"/>
                <a:ea typeface="+mn-ea"/>
                <a:cs typeface="Times New Roman" panose="02020603050405020304" pitchFamily="18" charset="0"/>
              </a:rPr>
              <a:t>[Hz]</a:t>
            </a:r>
            <a:endParaRPr lang="ja-JP" altLang="en-US" sz="1400" dirty="0">
              <a:latin typeface="+mn-ea"/>
              <a:ea typeface="+mn-ea"/>
              <a:cs typeface="Times New Roman" panose="02020603050405020304" pitchFamily="18" charset="0"/>
            </a:endParaRPr>
          </a:p>
        </p:txBody>
      </p:sp>
      <p:sp>
        <p:nvSpPr>
          <p:cNvPr id="5" name="テキスト ボックス 4"/>
          <p:cNvSpPr txBox="1"/>
          <p:nvPr/>
        </p:nvSpPr>
        <p:spPr>
          <a:xfrm>
            <a:off x="1695450" y="1489075"/>
            <a:ext cx="1338263" cy="369888"/>
          </a:xfrm>
          <a:prstGeom prst="rect">
            <a:avLst/>
          </a:prstGeom>
          <a:noFill/>
        </p:spPr>
        <p:txBody>
          <a:bodyPr wrap="none">
            <a:spAutoFit/>
          </a:bodyPr>
          <a:lstStyle/>
          <a:p>
            <a:pPr>
              <a:defRPr/>
            </a:pPr>
            <a:r>
              <a:rPr lang="ja-JP" altLang="en-US" sz="1800" dirty="0">
                <a:latin typeface="+mn-ea"/>
                <a:ea typeface="+mn-ea"/>
              </a:rPr>
              <a:t>軸受（垂直）</a:t>
            </a:r>
          </a:p>
        </p:txBody>
      </p:sp>
      <p:sp>
        <p:nvSpPr>
          <p:cNvPr id="10" name="テキスト ボックス 9"/>
          <p:cNvSpPr txBox="1"/>
          <p:nvPr/>
        </p:nvSpPr>
        <p:spPr>
          <a:xfrm rot="16200000">
            <a:off x="412751" y="2655887"/>
            <a:ext cx="1016000" cy="307975"/>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加速度 </a:t>
            </a:r>
            <a:r>
              <a:rPr lang="en-US" altLang="ja-JP" sz="1400" dirty="0">
                <a:latin typeface="+mn-ea"/>
                <a:ea typeface="+mn-ea"/>
                <a:cs typeface="Times New Roman" panose="02020603050405020304" pitchFamily="18" charset="0"/>
              </a:rPr>
              <a:t>[G]</a:t>
            </a:r>
            <a:endParaRPr lang="ja-JP" altLang="en-US" sz="1400" dirty="0">
              <a:latin typeface="+mn-ea"/>
              <a:ea typeface="+mn-ea"/>
              <a:cs typeface="Times New Roman" panose="02020603050405020304" pitchFamily="18" charset="0"/>
            </a:endParaRPr>
          </a:p>
        </p:txBody>
      </p:sp>
      <p:sp>
        <p:nvSpPr>
          <p:cNvPr id="9" name="テキスト ボックス 8"/>
          <p:cNvSpPr txBox="1"/>
          <p:nvPr/>
        </p:nvSpPr>
        <p:spPr>
          <a:xfrm>
            <a:off x="2057400" y="4002088"/>
            <a:ext cx="803275" cy="306387"/>
          </a:xfrm>
          <a:prstGeom prst="rect">
            <a:avLst/>
          </a:prstGeom>
          <a:noFill/>
        </p:spPr>
        <p:txBody>
          <a:bodyPr wrap="none">
            <a:spAutoFit/>
          </a:bodyPr>
          <a:lstStyle/>
          <a:p>
            <a:pPr>
              <a:defRPr/>
            </a:pPr>
            <a:r>
              <a:rPr lang="ja-JP" altLang="en-US" sz="1400" dirty="0">
                <a:latin typeface="+mn-ea"/>
                <a:ea typeface="+mn-ea"/>
                <a:cs typeface="Times New Roman" panose="02020603050405020304" pitchFamily="18" charset="0"/>
              </a:rPr>
              <a:t>時間 </a:t>
            </a:r>
            <a:r>
              <a:rPr lang="en-US" altLang="ja-JP" sz="1400" dirty="0">
                <a:latin typeface="+mn-ea"/>
                <a:ea typeface="+mn-ea"/>
                <a:cs typeface="Times New Roman" panose="02020603050405020304" pitchFamily="18" charset="0"/>
              </a:rPr>
              <a:t>[s]</a:t>
            </a:r>
            <a:endParaRPr lang="ja-JP" altLang="en-US" sz="1400" dirty="0">
              <a:latin typeface="+mn-ea"/>
              <a:ea typeface="+mn-ea"/>
              <a:cs typeface="Times New Roman" panose="02020603050405020304" pitchFamily="18" charset="0"/>
            </a:endParaRPr>
          </a:p>
        </p:txBody>
      </p:sp>
      <p:sp>
        <p:nvSpPr>
          <p:cNvPr id="22"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597132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36DAECC-5454-4D6D-9B33-818691FAF367}" type="slidenum">
              <a:rPr lang="ja-JP" altLang="en-US" sz="1200">
                <a:solidFill>
                  <a:srgbClr val="000000"/>
                </a:solidFill>
              </a:rPr>
              <a:pPr/>
              <a:t>10</a:t>
            </a:fld>
            <a:endParaRPr lang="ja-JP" altLang="en-US" sz="1200">
              <a:solidFill>
                <a:srgbClr val="000000"/>
              </a:solidFill>
            </a:endParaRPr>
          </a:p>
        </p:txBody>
      </p:sp>
      <p:sp>
        <p:nvSpPr>
          <p:cNvPr id="11268" name="テキスト ボックス 17"/>
          <p:cNvSpPr txBox="1">
            <a:spLocks noChangeArrowheads="1"/>
          </p:cNvSpPr>
          <p:nvPr/>
        </p:nvSpPr>
        <p:spPr bwMode="auto">
          <a:xfrm>
            <a:off x="3017838" y="1014413"/>
            <a:ext cx="1579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b="1">
                <a:latin typeface="ＭＳ Ｐゴシック" panose="020B0600070205080204" pitchFamily="50" charset="-128"/>
              </a:rPr>
              <a:t>振動計測結果</a:t>
            </a:r>
          </a:p>
        </p:txBody>
      </p:sp>
      <p:pic>
        <p:nvPicPr>
          <p:cNvPr id="11269" name="図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4700" y="1617663"/>
            <a:ext cx="2382838"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テキスト ボックス 16"/>
          <p:cNvSpPr txBox="1">
            <a:spLocks noChangeArrowheads="1"/>
          </p:cNvSpPr>
          <p:nvPr/>
        </p:nvSpPr>
        <p:spPr bwMode="auto">
          <a:xfrm>
            <a:off x="1492250" y="1354138"/>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latin typeface="ＭＳ Ｐゴシック" panose="020B0600070205080204" pitchFamily="50" charset="-128"/>
              </a:rPr>
              <a:t>固定足（垂直）</a:t>
            </a:r>
          </a:p>
        </p:txBody>
      </p:sp>
      <p:sp>
        <p:nvSpPr>
          <p:cNvPr id="27" name="テキスト ボックス 26"/>
          <p:cNvSpPr txBox="1"/>
          <p:nvPr/>
        </p:nvSpPr>
        <p:spPr>
          <a:xfrm>
            <a:off x="1714500" y="3636963"/>
            <a:ext cx="757238" cy="300037"/>
          </a:xfrm>
          <a:prstGeom prst="rect">
            <a:avLst/>
          </a:prstGeom>
          <a:noFill/>
        </p:spPr>
        <p:txBody>
          <a:bodyPr wrap="none">
            <a:spAutoFit/>
          </a:bodyPr>
          <a:lstStyle/>
          <a:p>
            <a:pPr>
              <a:defRPr/>
            </a:pPr>
            <a:r>
              <a:rPr lang="ja-JP" altLang="en-US" sz="1350" dirty="0">
                <a:latin typeface="Times New Roman" panose="02020603050405020304" pitchFamily="18" charset="0"/>
                <a:cs typeface="Times New Roman" panose="02020603050405020304" pitchFamily="18" charset="0"/>
              </a:rPr>
              <a:t>時間 </a:t>
            </a:r>
            <a:r>
              <a:rPr lang="en-US" altLang="ja-JP" sz="1350" dirty="0">
                <a:latin typeface="Times New Roman" panose="02020603050405020304" pitchFamily="18" charset="0"/>
                <a:cs typeface="Times New Roman" panose="02020603050405020304" pitchFamily="18" charset="0"/>
              </a:rPr>
              <a:t>[s]</a:t>
            </a:r>
            <a:endParaRPr lang="ja-JP" altLang="en-US" sz="1350" dirty="0">
              <a:latin typeface="Times New Roman" panose="02020603050405020304" pitchFamily="18" charset="0"/>
              <a:cs typeface="Times New Roman" panose="02020603050405020304" pitchFamily="18" charset="0"/>
            </a:endParaRPr>
          </a:p>
        </p:txBody>
      </p:sp>
      <p:sp>
        <p:nvSpPr>
          <p:cNvPr id="11272" name="テキスト ボックス 31"/>
          <p:cNvSpPr txBox="1">
            <a:spLocks noChangeArrowheads="1"/>
          </p:cNvSpPr>
          <p:nvPr/>
        </p:nvSpPr>
        <p:spPr bwMode="auto">
          <a:xfrm rot="-5400000">
            <a:off x="127794" y="2393156"/>
            <a:ext cx="10160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加速度 </a:t>
            </a:r>
            <a:r>
              <a:rPr lang="en-US" altLang="ja-JP" sz="1400">
                <a:latin typeface="Times New Roman" panose="02020603050405020304" pitchFamily="18" charset="0"/>
              </a:rPr>
              <a:t>[G]</a:t>
            </a:r>
            <a:endParaRPr lang="ja-JP" altLang="en-US" sz="1400">
              <a:latin typeface="Times New Roman" panose="02020603050405020304" pitchFamily="18" charset="0"/>
            </a:endParaRPr>
          </a:p>
        </p:txBody>
      </p:sp>
      <p:pic>
        <p:nvPicPr>
          <p:cNvPr id="11273" name="図 45"/>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74713" y="3910013"/>
            <a:ext cx="2519362"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テキスト ボックス 40"/>
          <p:cNvSpPr txBox="1"/>
          <p:nvPr/>
        </p:nvSpPr>
        <p:spPr>
          <a:xfrm>
            <a:off x="928688" y="4173538"/>
            <a:ext cx="584200" cy="254000"/>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altLang="ja-JP" sz="1050" b="1" dirty="0">
                <a:latin typeface="Times New Roman" panose="02020603050405020304" pitchFamily="18" charset="0"/>
                <a:cs typeface="Times New Roman" panose="02020603050405020304" pitchFamily="18" charset="0"/>
              </a:rPr>
              <a:t>48.8Hz</a:t>
            </a:r>
            <a:endParaRPr lang="ja-JP" altLang="en-US" sz="1050" b="1" dirty="0">
              <a:latin typeface="Times New Roman" panose="02020603050405020304" pitchFamily="18" charset="0"/>
              <a:cs typeface="Times New Roman" panose="02020603050405020304" pitchFamily="18" charset="0"/>
            </a:endParaRPr>
          </a:p>
        </p:txBody>
      </p:sp>
      <p:sp>
        <p:nvSpPr>
          <p:cNvPr id="11275" name="テキスト ボックス 19"/>
          <p:cNvSpPr txBox="1">
            <a:spLocks noChangeArrowheads="1"/>
          </p:cNvSpPr>
          <p:nvPr/>
        </p:nvSpPr>
        <p:spPr bwMode="auto">
          <a:xfrm rot="-5400000">
            <a:off x="240506" y="4487069"/>
            <a:ext cx="836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振幅 </a:t>
            </a:r>
            <a:r>
              <a:rPr lang="en-US" altLang="ja-JP" sz="1400">
                <a:latin typeface="Times New Roman" panose="02020603050405020304" pitchFamily="18" charset="0"/>
              </a:rPr>
              <a:t>[V]</a:t>
            </a:r>
            <a:endParaRPr lang="ja-JP" altLang="en-US" sz="1400">
              <a:latin typeface="Times New Roman" panose="02020603050405020304" pitchFamily="18" charset="0"/>
            </a:endParaRPr>
          </a:p>
        </p:txBody>
      </p:sp>
      <p:sp>
        <p:nvSpPr>
          <p:cNvPr id="11276" name="テキスト ボックス 20"/>
          <p:cNvSpPr txBox="1">
            <a:spLocks noChangeArrowheads="1"/>
          </p:cNvSpPr>
          <p:nvPr/>
        </p:nvSpPr>
        <p:spPr bwMode="auto">
          <a:xfrm>
            <a:off x="1674813" y="5703888"/>
            <a:ext cx="1096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周波数 </a:t>
            </a:r>
            <a:r>
              <a:rPr lang="en-US" altLang="ja-JP" sz="1400">
                <a:latin typeface="Times New Roman" panose="02020603050405020304" pitchFamily="18" charset="0"/>
              </a:rPr>
              <a:t>[Hz]</a:t>
            </a:r>
            <a:endParaRPr lang="ja-JP" altLang="en-US" sz="1400">
              <a:latin typeface="Times New Roman" panose="02020603050405020304" pitchFamily="18" charset="0"/>
            </a:endParaRPr>
          </a:p>
        </p:txBody>
      </p:sp>
      <p:pic>
        <p:nvPicPr>
          <p:cNvPr id="11277" name="図 46"/>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98863" y="1638300"/>
            <a:ext cx="2451100"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テキスト ボックス 28"/>
          <p:cNvSpPr txBox="1">
            <a:spLocks noChangeArrowheads="1"/>
          </p:cNvSpPr>
          <p:nvPr/>
        </p:nvSpPr>
        <p:spPr bwMode="auto">
          <a:xfrm rot="-5400000">
            <a:off x="3001963" y="2433637"/>
            <a:ext cx="101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加速度 </a:t>
            </a:r>
            <a:r>
              <a:rPr lang="en-US" altLang="ja-JP" sz="1400">
                <a:latin typeface="Times New Roman" panose="02020603050405020304" pitchFamily="18" charset="0"/>
              </a:rPr>
              <a:t>[G]</a:t>
            </a:r>
            <a:endParaRPr lang="ja-JP" altLang="en-US" sz="1400">
              <a:latin typeface="Times New Roman" panose="02020603050405020304" pitchFamily="18" charset="0"/>
            </a:endParaRPr>
          </a:p>
        </p:txBody>
      </p:sp>
      <p:sp>
        <p:nvSpPr>
          <p:cNvPr id="11279" name="テキスト ボックス 43"/>
          <p:cNvSpPr txBox="1">
            <a:spLocks noChangeArrowheads="1"/>
          </p:cNvSpPr>
          <p:nvPr/>
        </p:nvSpPr>
        <p:spPr bwMode="auto">
          <a:xfrm>
            <a:off x="4383088" y="1346200"/>
            <a:ext cx="1570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latin typeface="ＭＳ Ｐゴシック" panose="020B0600070205080204" pitchFamily="50" charset="-128"/>
              </a:rPr>
              <a:t>固定足（水平）</a:t>
            </a:r>
          </a:p>
        </p:txBody>
      </p:sp>
      <p:pic>
        <p:nvPicPr>
          <p:cNvPr id="11280" name="図 47"/>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11575" y="3875088"/>
            <a:ext cx="2582863"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テキスト ボックス 21"/>
          <p:cNvSpPr txBox="1">
            <a:spLocks noChangeArrowheads="1"/>
          </p:cNvSpPr>
          <p:nvPr/>
        </p:nvSpPr>
        <p:spPr bwMode="auto">
          <a:xfrm rot="-5400000">
            <a:off x="3142457" y="4475956"/>
            <a:ext cx="8366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振幅 </a:t>
            </a:r>
            <a:r>
              <a:rPr lang="en-US" altLang="ja-JP" sz="1400">
                <a:latin typeface="Times New Roman" panose="02020603050405020304" pitchFamily="18" charset="0"/>
              </a:rPr>
              <a:t>[V]</a:t>
            </a:r>
            <a:endParaRPr lang="ja-JP" altLang="en-US" sz="1400">
              <a:latin typeface="Times New Roman" panose="02020603050405020304" pitchFamily="18" charset="0"/>
            </a:endParaRPr>
          </a:p>
        </p:txBody>
      </p:sp>
      <p:sp>
        <p:nvSpPr>
          <p:cNvPr id="11282" name="テキスト ボックス 22"/>
          <p:cNvSpPr txBox="1">
            <a:spLocks noChangeArrowheads="1"/>
          </p:cNvSpPr>
          <p:nvPr/>
        </p:nvSpPr>
        <p:spPr bwMode="auto">
          <a:xfrm>
            <a:off x="4602163" y="5730875"/>
            <a:ext cx="1096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周波数 </a:t>
            </a:r>
            <a:r>
              <a:rPr lang="en-US" altLang="ja-JP" sz="1400">
                <a:latin typeface="Times New Roman" panose="02020603050405020304" pitchFamily="18" charset="0"/>
              </a:rPr>
              <a:t>[Hz]</a:t>
            </a:r>
            <a:endParaRPr lang="ja-JP" altLang="en-US" sz="1400">
              <a:latin typeface="Times New Roman" panose="02020603050405020304" pitchFamily="18" charset="0"/>
            </a:endParaRPr>
          </a:p>
        </p:txBody>
      </p:sp>
      <p:sp>
        <p:nvSpPr>
          <p:cNvPr id="37" name="テキスト ボックス 40"/>
          <p:cNvSpPr txBox="1"/>
          <p:nvPr/>
        </p:nvSpPr>
        <p:spPr>
          <a:xfrm>
            <a:off x="3800475" y="3963988"/>
            <a:ext cx="582613" cy="254000"/>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altLang="ja-JP" sz="1050" b="1" dirty="0">
                <a:latin typeface="Times New Roman" panose="02020603050405020304" pitchFamily="18" charset="0"/>
                <a:cs typeface="Times New Roman" panose="02020603050405020304" pitchFamily="18" charset="0"/>
              </a:rPr>
              <a:t>48.8Hz</a:t>
            </a:r>
            <a:endParaRPr lang="ja-JP" altLang="en-US" sz="1050" b="1" dirty="0">
              <a:latin typeface="Times New Roman" panose="02020603050405020304" pitchFamily="18" charset="0"/>
              <a:cs typeface="Times New Roman" panose="02020603050405020304" pitchFamily="18" charset="0"/>
            </a:endParaRPr>
          </a:p>
        </p:txBody>
      </p:sp>
      <p:sp>
        <p:nvSpPr>
          <p:cNvPr id="28" name="テキスト ボックス 27"/>
          <p:cNvSpPr txBox="1"/>
          <p:nvPr/>
        </p:nvSpPr>
        <p:spPr>
          <a:xfrm>
            <a:off x="4602163" y="3652838"/>
            <a:ext cx="757237" cy="300037"/>
          </a:xfrm>
          <a:prstGeom prst="rect">
            <a:avLst/>
          </a:prstGeom>
          <a:noFill/>
        </p:spPr>
        <p:txBody>
          <a:bodyPr wrap="none">
            <a:spAutoFit/>
          </a:bodyPr>
          <a:lstStyle/>
          <a:p>
            <a:pPr>
              <a:defRPr/>
            </a:pPr>
            <a:r>
              <a:rPr lang="ja-JP" altLang="en-US" sz="1350" dirty="0">
                <a:latin typeface="Times New Roman" panose="02020603050405020304" pitchFamily="18" charset="0"/>
                <a:cs typeface="Times New Roman" panose="02020603050405020304" pitchFamily="18" charset="0"/>
              </a:rPr>
              <a:t>時間 </a:t>
            </a:r>
            <a:r>
              <a:rPr lang="en-US" altLang="ja-JP" sz="1350" dirty="0">
                <a:latin typeface="Times New Roman" panose="02020603050405020304" pitchFamily="18" charset="0"/>
                <a:cs typeface="Times New Roman" panose="02020603050405020304" pitchFamily="18" charset="0"/>
              </a:rPr>
              <a:t>[s]</a:t>
            </a:r>
            <a:endParaRPr lang="ja-JP" altLang="en-US" sz="1350" dirty="0">
              <a:latin typeface="Times New Roman" panose="02020603050405020304" pitchFamily="18" charset="0"/>
              <a:cs typeface="Times New Roman" panose="02020603050405020304" pitchFamily="18" charset="0"/>
            </a:endParaRPr>
          </a:p>
        </p:txBody>
      </p:sp>
      <p:pic>
        <p:nvPicPr>
          <p:cNvPr id="11285" name="図 48"/>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418263" y="1665288"/>
            <a:ext cx="24257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6" name="テキスト ボックス 30"/>
          <p:cNvSpPr txBox="1">
            <a:spLocks noChangeArrowheads="1"/>
          </p:cNvSpPr>
          <p:nvPr/>
        </p:nvSpPr>
        <p:spPr bwMode="auto">
          <a:xfrm rot="-5400000">
            <a:off x="5865813" y="2403475"/>
            <a:ext cx="101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加速度 </a:t>
            </a:r>
            <a:r>
              <a:rPr lang="en-US" altLang="ja-JP" sz="1400">
                <a:latin typeface="Times New Roman" panose="02020603050405020304" pitchFamily="18" charset="0"/>
              </a:rPr>
              <a:t>[G]</a:t>
            </a:r>
            <a:endParaRPr lang="ja-JP" altLang="en-US" sz="1400">
              <a:latin typeface="Times New Roman" panose="02020603050405020304" pitchFamily="18" charset="0"/>
            </a:endParaRPr>
          </a:p>
        </p:txBody>
      </p:sp>
      <p:sp>
        <p:nvSpPr>
          <p:cNvPr id="11287" name="テキスト ボックス 44"/>
          <p:cNvSpPr txBox="1">
            <a:spLocks noChangeArrowheads="1"/>
          </p:cNvSpPr>
          <p:nvPr/>
        </p:nvSpPr>
        <p:spPr bwMode="auto">
          <a:xfrm>
            <a:off x="6964363" y="1338263"/>
            <a:ext cx="180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latin typeface="ＭＳ Ｐゴシック" panose="020B0600070205080204" pitchFamily="50" charset="-128"/>
              </a:rPr>
              <a:t>固定足（軸方向）</a:t>
            </a:r>
          </a:p>
        </p:txBody>
      </p:sp>
      <p:pic>
        <p:nvPicPr>
          <p:cNvPr id="11288" name="図 49"/>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540500" y="3898900"/>
            <a:ext cx="251936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9" name="テキスト ボックス 23"/>
          <p:cNvSpPr txBox="1">
            <a:spLocks noChangeArrowheads="1"/>
          </p:cNvSpPr>
          <p:nvPr/>
        </p:nvSpPr>
        <p:spPr bwMode="auto">
          <a:xfrm rot="-5400000">
            <a:off x="5968206" y="4452144"/>
            <a:ext cx="836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振幅 </a:t>
            </a:r>
            <a:r>
              <a:rPr lang="en-US" altLang="ja-JP" sz="1400">
                <a:latin typeface="Times New Roman" panose="02020603050405020304" pitchFamily="18" charset="0"/>
              </a:rPr>
              <a:t>[V]</a:t>
            </a:r>
            <a:endParaRPr lang="ja-JP" altLang="en-US" sz="1400">
              <a:latin typeface="Times New Roman" panose="02020603050405020304" pitchFamily="18" charset="0"/>
            </a:endParaRPr>
          </a:p>
        </p:txBody>
      </p:sp>
      <p:sp>
        <p:nvSpPr>
          <p:cNvPr id="11290" name="テキスト ボックス 24"/>
          <p:cNvSpPr txBox="1">
            <a:spLocks noChangeArrowheads="1"/>
          </p:cNvSpPr>
          <p:nvPr/>
        </p:nvSpPr>
        <p:spPr bwMode="auto">
          <a:xfrm>
            <a:off x="7337425" y="5702300"/>
            <a:ext cx="1096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周波数 </a:t>
            </a:r>
            <a:r>
              <a:rPr lang="en-US" altLang="ja-JP" sz="1400">
                <a:latin typeface="Times New Roman" panose="02020603050405020304" pitchFamily="18" charset="0"/>
              </a:rPr>
              <a:t>[Hz]</a:t>
            </a:r>
            <a:endParaRPr lang="ja-JP" altLang="en-US" sz="1400">
              <a:latin typeface="Times New Roman" panose="02020603050405020304" pitchFamily="18" charset="0"/>
            </a:endParaRPr>
          </a:p>
        </p:txBody>
      </p:sp>
      <p:sp>
        <p:nvSpPr>
          <p:cNvPr id="38" name="テキスト ボックス 40"/>
          <p:cNvSpPr txBox="1"/>
          <p:nvPr/>
        </p:nvSpPr>
        <p:spPr>
          <a:xfrm>
            <a:off x="6696075" y="4465638"/>
            <a:ext cx="582613" cy="254000"/>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altLang="ja-JP" sz="1050" b="1" dirty="0">
                <a:latin typeface="Times New Roman" panose="02020603050405020304" pitchFamily="18" charset="0"/>
                <a:cs typeface="Times New Roman" panose="02020603050405020304" pitchFamily="18" charset="0"/>
              </a:rPr>
              <a:t>48.7Hz</a:t>
            </a:r>
            <a:endParaRPr lang="ja-JP" altLang="en-US" sz="1050" b="1" dirty="0">
              <a:latin typeface="Times New Roman" panose="02020603050405020304" pitchFamily="18" charset="0"/>
              <a:cs typeface="Times New Roman" panose="02020603050405020304" pitchFamily="18" charset="0"/>
            </a:endParaRPr>
          </a:p>
        </p:txBody>
      </p:sp>
      <p:sp>
        <p:nvSpPr>
          <p:cNvPr id="30" name="テキスト ボックス 29"/>
          <p:cNvSpPr txBox="1"/>
          <p:nvPr/>
        </p:nvSpPr>
        <p:spPr>
          <a:xfrm>
            <a:off x="7486650" y="3633788"/>
            <a:ext cx="757238" cy="300037"/>
          </a:xfrm>
          <a:prstGeom prst="rect">
            <a:avLst/>
          </a:prstGeom>
          <a:noFill/>
        </p:spPr>
        <p:txBody>
          <a:bodyPr wrap="none">
            <a:spAutoFit/>
          </a:bodyPr>
          <a:lstStyle/>
          <a:p>
            <a:pPr>
              <a:defRPr/>
            </a:pPr>
            <a:r>
              <a:rPr lang="ja-JP" altLang="en-US" sz="1350" dirty="0">
                <a:latin typeface="Times New Roman" panose="02020603050405020304" pitchFamily="18" charset="0"/>
                <a:cs typeface="Times New Roman" panose="02020603050405020304" pitchFamily="18" charset="0"/>
              </a:rPr>
              <a:t>時間 </a:t>
            </a:r>
            <a:r>
              <a:rPr lang="en-US" altLang="ja-JP" sz="1350" dirty="0">
                <a:latin typeface="Times New Roman" panose="02020603050405020304" pitchFamily="18" charset="0"/>
                <a:cs typeface="Times New Roman" panose="02020603050405020304" pitchFamily="18" charset="0"/>
              </a:rPr>
              <a:t>[s]</a:t>
            </a:r>
            <a:endParaRPr lang="ja-JP" altLang="en-US" sz="1350" dirty="0">
              <a:latin typeface="Times New Roman" panose="02020603050405020304" pitchFamily="18" charset="0"/>
              <a:cs typeface="Times New Roman" panose="02020603050405020304" pitchFamily="18" charset="0"/>
            </a:endParaRPr>
          </a:p>
        </p:txBody>
      </p:sp>
      <p:sp>
        <p:nvSpPr>
          <p:cNvPr id="29"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219472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CF5C6BFE-125F-4880-AF25-348E79198CA8}" type="slidenum">
              <a:rPr lang="ja-JP" altLang="en-US" sz="1200">
                <a:solidFill>
                  <a:srgbClr val="000000"/>
                </a:solidFill>
              </a:rPr>
              <a:pPr/>
              <a:t>11</a:t>
            </a:fld>
            <a:endParaRPr lang="ja-JP" altLang="en-US" sz="1200">
              <a:solidFill>
                <a:srgbClr val="000000"/>
              </a:solidFill>
            </a:endParaRPr>
          </a:p>
        </p:txBody>
      </p:sp>
      <p:sp>
        <p:nvSpPr>
          <p:cNvPr id="12292" name="テキスト ボックス 27"/>
          <p:cNvSpPr txBox="1">
            <a:spLocks noChangeArrowheads="1"/>
          </p:cNvSpPr>
          <p:nvPr/>
        </p:nvSpPr>
        <p:spPr bwMode="auto">
          <a:xfrm>
            <a:off x="1084263" y="901700"/>
            <a:ext cx="3641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latin typeface="ＭＳ Ｐゴシック" panose="020B0600070205080204" pitchFamily="50" charset="-128"/>
              </a:rPr>
              <a:t>コンプレッサ</a:t>
            </a:r>
            <a:r>
              <a:rPr lang="en-US" altLang="ja-JP" sz="1800">
                <a:latin typeface="ＭＳ Ｐゴシック" panose="020B0600070205080204" pitchFamily="50" charset="-128"/>
              </a:rPr>
              <a:t>No.2</a:t>
            </a:r>
            <a:r>
              <a:rPr lang="ja-JP" altLang="en-US" sz="1800">
                <a:latin typeface="ＭＳ Ｐゴシック" panose="020B0600070205080204" pitchFamily="50" charset="-128"/>
              </a:rPr>
              <a:t>の固定足（軸方向）</a:t>
            </a:r>
          </a:p>
        </p:txBody>
      </p:sp>
      <p:sp>
        <p:nvSpPr>
          <p:cNvPr id="12293" name="テキスト ボックス 30"/>
          <p:cNvSpPr txBox="1">
            <a:spLocks noChangeArrowheads="1"/>
          </p:cNvSpPr>
          <p:nvPr/>
        </p:nvSpPr>
        <p:spPr bwMode="auto">
          <a:xfrm>
            <a:off x="184150" y="1366838"/>
            <a:ext cx="2897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latin typeface="ＭＳ Ｐゴシック" panose="020B0600070205080204" pitchFamily="50" charset="-128"/>
              </a:rPr>
              <a:t>元来故障機として稼働させてなく、急遽稼働させたが、</a:t>
            </a:r>
            <a:r>
              <a:rPr lang="en-US" altLang="ja-JP" sz="1800">
                <a:latin typeface="ＭＳ Ｐゴシック" panose="020B0600070205080204" pitchFamily="50" charset="-128"/>
              </a:rPr>
              <a:t>10</a:t>
            </a:r>
            <a:r>
              <a:rPr lang="ja-JP" altLang="en-US" sz="1800">
                <a:latin typeface="ＭＳ Ｐゴシック" panose="020B0600070205080204" pitchFamily="50" charset="-128"/>
              </a:rPr>
              <a:t>分程で停止</a:t>
            </a:r>
          </a:p>
        </p:txBody>
      </p:sp>
      <p:cxnSp>
        <p:nvCxnSpPr>
          <p:cNvPr id="45" name="直線矢印コネクタ 44"/>
          <p:cNvCxnSpPr/>
          <p:nvPr/>
        </p:nvCxnSpPr>
        <p:spPr>
          <a:xfrm flipH="1">
            <a:off x="1947863" y="2651125"/>
            <a:ext cx="1914525" cy="12065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295" name="図 5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73450" y="1560513"/>
            <a:ext cx="243522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テキスト ボックス 31"/>
          <p:cNvSpPr txBox="1"/>
          <p:nvPr/>
        </p:nvSpPr>
        <p:spPr>
          <a:xfrm>
            <a:off x="4440238" y="3579813"/>
            <a:ext cx="757237" cy="300037"/>
          </a:xfrm>
          <a:prstGeom prst="rect">
            <a:avLst/>
          </a:prstGeom>
          <a:noFill/>
        </p:spPr>
        <p:txBody>
          <a:bodyPr wrap="none">
            <a:spAutoFit/>
          </a:bodyPr>
          <a:lstStyle/>
          <a:p>
            <a:pPr>
              <a:defRPr/>
            </a:pPr>
            <a:r>
              <a:rPr lang="ja-JP" altLang="en-US" sz="1350" dirty="0">
                <a:latin typeface="Times New Roman" panose="02020603050405020304" pitchFamily="18" charset="0"/>
                <a:cs typeface="Times New Roman" panose="02020603050405020304" pitchFamily="18" charset="0"/>
              </a:rPr>
              <a:t>時間 </a:t>
            </a:r>
            <a:r>
              <a:rPr lang="en-US" altLang="ja-JP" sz="1350" dirty="0">
                <a:latin typeface="Times New Roman" panose="02020603050405020304" pitchFamily="18" charset="0"/>
                <a:cs typeface="Times New Roman" panose="02020603050405020304" pitchFamily="18" charset="0"/>
              </a:rPr>
              <a:t>[s]</a:t>
            </a:r>
            <a:endParaRPr lang="ja-JP" altLang="en-US" sz="1350" dirty="0">
              <a:latin typeface="Times New Roman" panose="02020603050405020304" pitchFamily="18" charset="0"/>
              <a:cs typeface="Times New Roman" panose="02020603050405020304" pitchFamily="18" charset="0"/>
            </a:endParaRPr>
          </a:p>
        </p:txBody>
      </p:sp>
      <p:cxnSp>
        <p:nvCxnSpPr>
          <p:cNvPr id="43" name="直線矢印コネクタ 42"/>
          <p:cNvCxnSpPr/>
          <p:nvPr/>
        </p:nvCxnSpPr>
        <p:spPr>
          <a:xfrm>
            <a:off x="4406900" y="2603500"/>
            <a:ext cx="1381125" cy="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44" name="テキスト ボックス 43"/>
          <p:cNvSpPr txBox="1"/>
          <p:nvPr/>
        </p:nvSpPr>
        <p:spPr>
          <a:xfrm rot="16200000">
            <a:off x="2786856" y="2345532"/>
            <a:ext cx="1030287" cy="368300"/>
          </a:xfrm>
          <a:prstGeom prst="rect">
            <a:avLst/>
          </a:prstGeom>
          <a:noFill/>
        </p:spPr>
        <p:txBody>
          <a:bodyPr wrap="none">
            <a:spAutoFit/>
          </a:bodyPr>
          <a:lstStyle/>
          <a:p>
            <a:pPr>
              <a:defRPr/>
            </a:pPr>
            <a:r>
              <a:rPr lang="ja-JP" altLang="en-US" sz="1350" dirty="0">
                <a:latin typeface="+mn-ea"/>
                <a:ea typeface="+mn-ea"/>
                <a:cs typeface="Times New Roman" panose="02020603050405020304" pitchFamily="18" charset="0"/>
              </a:rPr>
              <a:t>加速度 </a:t>
            </a:r>
            <a:r>
              <a:rPr lang="en-US" altLang="ja-JP" sz="1350" dirty="0">
                <a:latin typeface="+mn-ea"/>
                <a:ea typeface="+mn-ea"/>
                <a:cs typeface="Times New Roman" panose="02020603050405020304" pitchFamily="18" charset="0"/>
              </a:rPr>
              <a:t>[</a:t>
            </a:r>
            <a:r>
              <a:rPr lang="en-US" altLang="ja-JP" sz="1800" dirty="0">
                <a:latin typeface="+mn-ea"/>
                <a:ea typeface="+mn-ea"/>
                <a:cs typeface="Times New Roman" panose="02020603050405020304" pitchFamily="18" charset="0"/>
              </a:rPr>
              <a:t>G</a:t>
            </a:r>
            <a:r>
              <a:rPr lang="en-US" altLang="ja-JP" sz="1350" dirty="0">
                <a:latin typeface="+mn-ea"/>
                <a:ea typeface="+mn-ea"/>
                <a:cs typeface="Times New Roman" panose="02020603050405020304" pitchFamily="18" charset="0"/>
              </a:rPr>
              <a:t>]</a:t>
            </a:r>
            <a:endParaRPr lang="ja-JP" altLang="en-US" sz="1350" dirty="0">
              <a:latin typeface="+mn-ea"/>
              <a:ea typeface="+mn-ea"/>
              <a:cs typeface="Times New Roman" panose="02020603050405020304" pitchFamily="18" charset="0"/>
            </a:endParaRPr>
          </a:p>
        </p:txBody>
      </p:sp>
      <p:cxnSp>
        <p:nvCxnSpPr>
          <p:cNvPr id="46" name="直線矢印コネクタ 45"/>
          <p:cNvCxnSpPr/>
          <p:nvPr/>
        </p:nvCxnSpPr>
        <p:spPr>
          <a:xfrm>
            <a:off x="3795713" y="2603500"/>
            <a:ext cx="611187" cy="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49" name="楕円 48"/>
          <p:cNvSpPr/>
          <p:nvPr/>
        </p:nvSpPr>
        <p:spPr>
          <a:xfrm>
            <a:off x="3814763" y="2478088"/>
            <a:ext cx="150812" cy="1222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p>
        </p:txBody>
      </p:sp>
      <p:cxnSp>
        <p:nvCxnSpPr>
          <p:cNvPr id="50" name="直線矢印コネクタ 49"/>
          <p:cNvCxnSpPr/>
          <p:nvPr/>
        </p:nvCxnSpPr>
        <p:spPr>
          <a:xfrm flipV="1">
            <a:off x="3954463" y="1998663"/>
            <a:ext cx="2178050" cy="50006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楕円 50"/>
          <p:cNvSpPr/>
          <p:nvPr/>
        </p:nvSpPr>
        <p:spPr>
          <a:xfrm>
            <a:off x="5062538" y="2481263"/>
            <a:ext cx="149225" cy="1206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800"/>
          </a:p>
        </p:txBody>
      </p:sp>
      <p:pic>
        <p:nvPicPr>
          <p:cNvPr id="12303" name="図 54"/>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32513" y="3498850"/>
            <a:ext cx="2846387"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図 55"/>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45213" y="1333500"/>
            <a:ext cx="28448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2" name="直線矢印コネクタ 51"/>
          <p:cNvCxnSpPr/>
          <p:nvPr/>
        </p:nvCxnSpPr>
        <p:spPr>
          <a:xfrm>
            <a:off x="5159375" y="2614613"/>
            <a:ext cx="985838" cy="11049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306" name="図 5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68338" y="3905250"/>
            <a:ext cx="3406775"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テキスト ボックス 40"/>
          <p:cNvSpPr txBox="1"/>
          <p:nvPr/>
        </p:nvSpPr>
        <p:spPr>
          <a:xfrm>
            <a:off x="911225" y="4775200"/>
            <a:ext cx="582613" cy="254000"/>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altLang="ja-JP" sz="1050" b="1" dirty="0">
                <a:latin typeface="Times New Roman" panose="02020603050405020304" pitchFamily="18" charset="0"/>
                <a:cs typeface="Times New Roman" panose="02020603050405020304" pitchFamily="18" charset="0"/>
              </a:rPr>
              <a:t>24.6Hz</a:t>
            </a:r>
            <a:endParaRPr lang="ja-JP" altLang="en-US" sz="1050" b="1" dirty="0">
              <a:latin typeface="Times New Roman" panose="02020603050405020304" pitchFamily="18" charset="0"/>
              <a:cs typeface="Times New Roman" panose="02020603050405020304" pitchFamily="18" charset="0"/>
            </a:endParaRPr>
          </a:p>
        </p:txBody>
      </p:sp>
      <p:sp>
        <p:nvSpPr>
          <p:cNvPr id="12308" name="テキスト ボックス 33"/>
          <p:cNvSpPr txBox="1">
            <a:spLocks noChangeArrowheads="1"/>
          </p:cNvSpPr>
          <p:nvPr/>
        </p:nvSpPr>
        <p:spPr bwMode="auto">
          <a:xfrm rot="-5400000">
            <a:off x="92869" y="4648994"/>
            <a:ext cx="836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振幅 </a:t>
            </a:r>
            <a:r>
              <a:rPr lang="en-US" altLang="ja-JP" sz="1400">
                <a:latin typeface="Times New Roman" panose="02020603050405020304" pitchFamily="18" charset="0"/>
              </a:rPr>
              <a:t>[V]</a:t>
            </a:r>
            <a:endParaRPr lang="ja-JP" altLang="en-US" sz="1400">
              <a:latin typeface="Times New Roman" panose="02020603050405020304" pitchFamily="18" charset="0"/>
            </a:endParaRPr>
          </a:p>
        </p:txBody>
      </p:sp>
      <p:sp>
        <p:nvSpPr>
          <p:cNvPr id="12309" name="テキスト ボックス 34"/>
          <p:cNvSpPr txBox="1">
            <a:spLocks noChangeArrowheads="1"/>
          </p:cNvSpPr>
          <p:nvPr/>
        </p:nvSpPr>
        <p:spPr bwMode="auto">
          <a:xfrm>
            <a:off x="1493838" y="5837238"/>
            <a:ext cx="1096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Times New Roman" panose="02020603050405020304" pitchFamily="18" charset="0"/>
              </a:rPr>
              <a:t>周波数 </a:t>
            </a:r>
            <a:r>
              <a:rPr lang="en-US" altLang="ja-JP" sz="1400">
                <a:latin typeface="Times New Roman" panose="02020603050405020304" pitchFamily="18" charset="0"/>
              </a:rPr>
              <a:t>[Hz]</a:t>
            </a:r>
            <a:endParaRPr lang="ja-JP" altLang="en-US" sz="1400">
              <a:latin typeface="Times New Roman" panose="02020603050405020304" pitchFamily="18" charset="0"/>
            </a:endParaRPr>
          </a:p>
        </p:txBody>
      </p:sp>
      <p:sp>
        <p:nvSpPr>
          <p:cNvPr id="22" name="テキスト ボックス 3"/>
          <p:cNvSpPr txBox="1">
            <a:spLocks noChangeArrowheads="1"/>
          </p:cNvSpPr>
          <p:nvPr/>
        </p:nvSpPr>
        <p:spPr bwMode="auto">
          <a:xfrm>
            <a:off x="1073131" y="-20584"/>
            <a:ext cx="74110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849846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76F7A37-76F3-4BBF-AD94-59BC89B0A7A2}" type="slidenum">
              <a:rPr lang="ja-JP" altLang="en-US" sz="1200">
                <a:solidFill>
                  <a:srgbClr val="000000"/>
                </a:solidFill>
              </a:rPr>
              <a:pPr/>
              <a:t>12</a:t>
            </a:fld>
            <a:endParaRPr lang="ja-JP" altLang="en-US" sz="1200">
              <a:solidFill>
                <a:srgbClr val="000000"/>
              </a:solidFill>
            </a:endParaRPr>
          </a:p>
        </p:txBody>
      </p:sp>
      <p:grpSp>
        <p:nvGrpSpPr>
          <p:cNvPr id="13315" name="図形グループ 2"/>
          <p:cNvGrpSpPr>
            <a:grpSpLocks/>
          </p:cNvGrpSpPr>
          <p:nvPr/>
        </p:nvGrpSpPr>
        <p:grpSpPr bwMode="auto">
          <a:xfrm>
            <a:off x="233363" y="1989138"/>
            <a:ext cx="8893175" cy="4452937"/>
            <a:chOff x="233082" y="1988840"/>
            <a:chExt cx="8893353" cy="4452998"/>
          </a:xfrm>
        </p:grpSpPr>
        <p:sp>
          <p:nvSpPr>
            <p:cNvPr id="13319" name="テキスト ボックス 3"/>
            <p:cNvSpPr txBox="1">
              <a:spLocks noChangeArrowheads="1"/>
            </p:cNvSpPr>
            <p:nvPr/>
          </p:nvSpPr>
          <p:spPr bwMode="auto">
            <a:xfrm flipH="1">
              <a:off x="1124715" y="2313282"/>
              <a:ext cx="2409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HGP創英角ｺﾞｼｯｸUB" panose="020B0900000000000000" pitchFamily="50" charset="-128"/>
                  <a:ea typeface="HGP創英角ｺﾞｼｯｸUB" panose="020B0900000000000000" pitchFamily="50" charset="-128"/>
                </a:rPr>
                <a:t>発電デバイスサイズ　</a:t>
              </a:r>
              <a:r>
                <a:rPr lang="en-US" altLang="ja-JP" sz="1400">
                  <a:latin typeface="HGP創英角ｺﾞｼｯｸUB" panose="020B0900000000000000" pitchFamily="50" charset="-128"/>
                  <a:ea typeface="HGP創英角ｺﾞｼｯｸUB" panose="020B0900000000000000" pitchFamily="50" charset="-128"/>
                </a:rPr>
                <a:t>20mm</a:t>
              </a:r>
              <a:r>
                <a:rPr lang="ja-JP" altLang="en-US" sz="1400" baseline="30000">
                  <a:latin typeface="HGP創英角ｺﾞｼｯｸUB" panose="020B0900000000000000" pitchFamily="50" charset="-128"/>
                  <a:ea typeface="HGP創英角ｺﾞｼｯｸUB" panose="020B0900000000000000" pitchFamily="50" charset="-128"/>
                </a:rPr>
                <a:t>□</a:t>
              </a:r>
            </a:p>
          </p:txBody>
        </p:sp>
        <p:sp>
          <p:nvSpPr>
            <p:cNvPr id="13320" name="右矢印 4"/>
            <p:cNvSpPr>
              <a:spLocks noChangeArrowheads="1"/>
            </p:cNvSpPr>
            <p:nvPr/>
          </p:nvSpPr>
          <p:spPr bwMode="auto">
            <a:xfrm>
              <a:off x="3775835" y="2542023"/>
              <a:ext cx="1744016" cy="388578"/>
            </a:xfrm>
            <a:prstGeom prst="rightArrow">
              <a:avLst>
                <a:gd name="adj1" fmla="val 45981"/>
                <a:gd name="adj2" fmla="val 119789"/>
              </a:avLst>
            </a:prstGeom>
            <a:solidFill>
              <a:schemeClr val="accent1"/>
            </a:solidFill>
            <a:ln w="9525">
              <a:solidFill>
                <a:schemeClr val="tx1"/>
              </a:solidFill>
              <a:round/>
              <a:headEnd/>
              <a:tailEnd/>
            </a:ln>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endParaRPr kumimoji="0" lang="ja-JP" altLang="en-US">
                <a:solidFill>
                  <a:srgbClr val="000000"/>
                </a:solidFill>
                <a:latin typeface="Times" panose="02020603050405020304" pitchFamily="18" charset="0"/>
                <a:ea typeface="Osaka"/>
                <a:cs typeface="Osaka"/>
              </a:endParaRPr>
            </a:p>
          </p:txBody>
        </p:sp>
        <p:sp>
          <p:nvSpPr>
            <p:cNvPr id="13321" name="テキスト ボックス 5"/>
            <p:cNvSpPr txBox="1">
              <a:spLocks noChangeArrowheads="1"/>
            </p:cNvSpPr>
            <p:nvPr/>
          </p:nvSpPr>
          <p:spPr bwMode="auto">
            <a:xfrm>
              <a:off x="6525607" y="5857063"/>
              <a:ext cx="2304256" cy="584775"/>
            </a:xfrm>
            <a:prstGeom prst="rect">
              <a:avLst/>
            </a:prstGeom>
            <a:solidFill>
              <a:srgbClr val="FF66FF"/>
            </a:solidFill>
            <a:ln w="9525">
              <a:solidFill>
                <a:schemeClr val="tx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latin typeface="HGP創英角ｺﾞｼｯｸUB" panose="020B0900000000000000" pitchFamily="50" charset="-128"/>
                  <a:ea typeface="HGP創英角ｺﾞｼｯｸUB" panose="020B0900000000000000" pitchFamily="50" charset="-128"/>
                </a:rPr>
                <a:t>従来利用できなかった</a:t>
              </a:r>
              <a:endParaRPr lang="en-US" altLang="ja-JP" sz="1600">
                <a:latin typeface="HGP創英角ｺﾞｼｯｸUB" panose="020B0900000000000000" pitchFamily="50" charset="-128"/>
                <a:ea typeface="HGP創英角ｺﾞｼｯｸUB" panose="020B0900000000000000" pitchFamily="50" charset="-128"/>
              </a:endParaRPr>
            </a:p>
            <a:p>
              <a:r>
                <a:rPr lang="ja-JP" altLang="en-US" sz="1600">
                  <a:latin typeface="HGP創英角ｺﾞｼｯｸUB" panose="020B0900000000000000" pitchFamily="50" charset="-128"/>
                  <a:ea typeface="HGP創英角ｺﾞｼｯｸUB" panose="020B0900000000000000" pitchFamily="50" charset="-128"/>
                </a:rPr>
                <a:t>領域で発電が可能</a:t>
              </a:r>
            </a:p>
          </p:txBody>
        </p:sp>
        <p:sp>
          <p:nvSpPr>
            <p:cNvPr id="13322" name="テキスト ボックス 6"/>
            <p:cNvSpPr txBox="1">
              <a:spLocks noChangeArrowheads="1"/>
            </p:cNvSpPr>
            <p:nvPr/>
          </p:nvSpPr>
          <p:spPr bwMode="auto">
            <a:xfrm>
              <a:off x="233082" y="1988840"/>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latin typeface="HGP創英角ｺﾞｼｯｸUB" panose="020B0900000000000000" pitchFamily="50" charset="-128"/>
                  <a:ea typeface="HGP創英角ｺﾞｼｯｸUB" panose="020B0900000000000000" pitchFamily="50" charset="-128"/>
                </a:rPr>
                <a:t>〔</a:t>
              </a:r>
              <a:r>
                <a:rPr lang="ja-JP" altLang="en-US" sz="1800">
                  <a:latin typeface="HGP創英角ｺﾞｼｯｸUB" panose="020B0900000000000000" pitchFamily="50" charset="-128"/>
                  <a:ea typeface="HGP創英角ｺﾞｼｯｸUB" panose="020B0900000000000000" pitchFamily="50" charset="-128"/>
                </a:rPr>
                <a:t>従来</a:t>
              </a:r>
              <a:r>
                <a:rPr lang="en-US" altLang="ja-JP" sz="1800">
                  <a:latin typeface="HGP創英角ｺﾞｼｯｸUB" panose="020B0900000000000000" pitchFamily="50" charset="-128"/>
                  <a:ea typeface="HGP創英角ｺﾞｼｯｸUB" panose="020B0900000000000000" pitchFamily="50" charset="-128"/>
                </a:rPr>
                <a:t>〕</a:t>
              </a:r>
              <a:endParaRPr lang="ja-JP" altLang="en-US" sz="1800">
                <a:latin typeface="HGP創英角ｺﾞｼｯｸUB" panose="020B0900000000000000" pitchFamily="50" charset="-128"/>
                <a:ea typeface="HGP創英角ｺﾞｼｯｸUB" panose="020B0900000000000000" pitchFamily="50" charset="-128"/>
              </a:endParaRPr>
            </a:p>
          </p:txBody>
        </p:sp>
        <p:sp>
          <p:nvSpPr>
            <p:cNvPr id="13323" name="テキスト ボックス 7"/>
            <p:cNvSpPr txBox="1">
              <a:spLocks noChangeArrowheads="1"/>
            </p:cNvSpPr>
            <p:nvPr/>
          </p:nvSpPr>
          <p:spPr bwMode="auto">
            <a:xfrm>
              <a:off x="5617357" y="2044995"/>
              <a:ext cx="1281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latin typeface="HGP創英角ｺﾞｼｯｸUB" panose="020B0900000000000000" pitchFamily="50" charset="-128"/>
                  <a:ea typeface="HGP創英角ｺﾞｼｯｸUB" panose="020B0900000000000000" pitchFamily="50" charset="-128"/>
                </a:rPr>
                <a:t>〔</a:t>
              </a:r>
              <a:r>
                <a:rPr lang="ja-JP" altLang="en-US" sz="1800">
                  <a:latin typeface="HGP創英角ｺﾞｼｯｸUB" panose="020B0900000000000000" pitchFamily="50" charset="-128"/>
                  <a:ea typeface="HGP創英角ｺﾞｼｯｸUB" panose="020B0900000000000000" pitchFamily="50" charset="-128"/>
                </a:rPr>
                <a:t>本テーマ</a:t>
              </a:r>
              <a:r>
                <a:rPr lang="en-US" altLang="ja-JP" sz="1800">
                  <a:latin typeface="HGP創英角ｺﾞｼｯｸUB" panose="020B0900000000000000" pitchFamily="50" charset="-128"/>
                  <a:ea typeface="HGP創英角ｺﾞｼｯｸUB" panose="020B0900000000000000" pitchFamily="50" charset="-128"/>
                </a:rPr>
                <a:t>〕</a:t>
              </a:r>
              <a:endParaRPr lang="ja-JP" altLang="en-US" sz="1800">
                <a:latin typeface="HGP創英角ｺﾞｼｯｸUB" panose="020B0900000000000000" pitchFamily="50" charset="-128"/>
                <a:ea typeface="HGP創英角ｺﾞｼｯｸUB" panose="020B0900000000000000" pitchFamily="50" charset="-128"/>
              </a:endParaRPr>
            </a:p>
          </p:txBody>
        </p:sp>
        <p:pic>
          <p:nvPicPr>
            <p:cNvPr id="13324" name="図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62640" y="3099098"/>
              <a:ext cx="1494288" cy="305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テキスト ボックス 9"/>
            <p:cNvSpPr txBox="1">
              <a:spLocks noChangeArrowheads="1"/>
            </p:cNvSpPr>
            <p:nvPr/>
          </p:nvSpPr>
          <p:spPr bwMode="auto">
            <a:xfrm>
              <a:off x="3563888" y="2909091"/>
              <a:ext cx="1166750" cy="461665"/>
            </a:xfrm>
            <a:prstGeom prst="rect">
              <a:avLst/>
            </a:prstGeom>
            <a:solidFill>
              <a:srgbClr val="FFFF00"/>
            </a:solidFill>
            <a:ln w="9525">
              <a:solidFill>
                <a:schemeClr val="tx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200">
                  <a:latin typeface="HGP創英角ｺﾞｼｯｸUB" panose="020B0900000000000000" pitchFamily="50" charset="-128"/>
                  <a:ea typeface="HGP創英角ｺﾞｼｯｸUB" panose="020B0900000000000000" pitchFamily="50" charset="-128"/>
                </a:rPr>
                <a:t>ウエハレベル</a:t>
              </a:r>
              <a:endParaRPr lang="en-US" altLang="ja-JP" sz="1200">
                <a:latin typeface="HGP創英角ｺﾞｼｯｸUB" panose="020B0900000000000000" pitchFamily="50" charset="-128"/>
                <a:ea typeface="HGP創英角ｺﾞｼｯｸUB" panose="020B0900000000000000" pitchFamily="50" charset="-128"/>
              </a:endParaRPr>
            </a:p>
            <a:p>
              <a:r>
                <a:rPr lang="ja-JP" altLang="en-US" sz="1200">
                  <a:latin typeface="HGP創英角ｺﾞｼｯｸUB" panose="020B0900000000000000" pitchFamily="50" charset="-128"/>
                  <a:ea typeface="HGP創英角ｺﾞｼｯｸUB" panose="020B0900000000000000" pitchFamily="50" charset="-128"/>
                </a:rPr>
                <a:t>真空パッケージ</a:t>
              </a:r>
            </a:p>
          </p:txBody>
        </p:sp>
        <p:sp>
          <p:nvSpPr>
            <p:cNvPr id="13326" name="テキスト ボックス 10"/>
            <p:cNvSpPr txBox="1">
              <a:spLocks noChangeArrowheads="1"/>
            </p:cNvSpPr>
            <p:nvPr/>
          </p:nvSpPr>
          <p:spPr bwMode="auto">
            <a:xfrm>
              <a:off x="3530732" y="3923466"/>
              <a:ext cx="1061205" cy="430887"/>
            </a:xfrm>
            <a:prstGeom prst="rect">
              <a:avLst/>
            </a:prstGeom>
            <a:solidFill>
              <a:srgbClr val="FFFF00"/>
            </a:solidFill>
            <a:ln w="9525">
              <a:solidFill>
                <a:schemeClr val="tx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100">
                  <a:latin typeface="HGP創英角ｺﾞｼｯｸUB" panose="020B0900000000000000" pitchFamily="50" charset="-128"/>
                  <a:ea typeface="HGP創英角ｺﾞｼｯｸUB" panose="020B0900000000000000" pitchFamily="50" charset="-128"/>
                </a:rPr>
                <a:t>MEMS</a:t>
              </a:r>
            </a:p>
            <a:p>
              <a:r>
                <a:rPr lang="ja-JP" altLang="en-US" sz="1100">
                  <a:latin typeface="HGP創英角ｺﾞｼｯｸUB" panose="020B0900000000000000" pitchFamily="50" charset="-128"/>
                  <a:ea typeface="HGP創英角ｺﾞｼｯｸUB" panose="020B0900000000000000" pitchFamily="50" charset="-128"/>
                </a:rPr>
                <a:t>微細電極構造</a:t>
              </a:r>
            </a:p>
          </p:txBody>
        </p:sp>
        <p:sp>
          <p:nvSpPr>
            <p:cNvPr id="13327" name="テキスト ボックス 11"/>
            <p:cNvSpPr txBox="1">
              <a:spLocks noChangeArrowheads="1"/>
            </p:cNvSpPr>
            <p:nvPr/>
          </p:nvSpPr>
          <p:spPr bwMode="auto">
            <a:xfrm>
              <a:off x="3565711" y="4789991"/>
              <a:ext cx="1256372" cy="430887"/>
            </a:xfrm>
            <a:prstGeom prst="rect">
              <a:avLst/>
            </a:prstGeom>
            <a:solidFill>
              <a:srgbClr val="FFFF00"/>
            </a:solidFill>
            <a:ln w="9525">
              <a:solidFill>
                <a:schemeClr val="tx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100">
                  <a:latin typeface="HGP創英角ｺﾞｼｯｸUB" panose="020B0900000000000000" pitchFamily="50" charset="-128"/>
                  <a:ea typeface="HGP創英角ｺﾞｼｯｸUB" panose="020B0900000000000000" pitchFamily="50" charset="-128"/>
                </a:rPr>
                <a:t>インターポーザ</a:t>
              </a:r>
              <a:endParaRPr lang="en-US" altLang="ja-JP" sz="1100">
                <a:latin typeface="HGP創英角ｺﾞｼｯｸUB" panose="020B0900000000000000" pitchFamily="50" charset="-128"/>
                <a:ea typeface="HGP創英角ｺﾞｼｯｸUB" panose="020B0900000000000000" pitchFamily="50" charset="-128"/>
              </a:endParaRPr>
            </a:p>
            <a:p>
              <a:r>
                <a:rPr lang="ja-JP" altLang="en-US" sz="1100">
                  <a:latin typeface="HGP創英角ｺﾞｼｯｸUB" panose="020B0900000000000000" pitchFamily="50" charset="-128"/>
                  <a:ea typeface="HGP創英角ｺﾞｼｯｸUB" panose="020B0900000000000000" pitchFamily="50" charset="-128"/>
                </a:rPr>
                <a:t>広帯域・振幅増幅</a:t>
              </a:r>
            </a:p>
          </p:txBody>
        </p:sp>
        <p:sp>
          <p:nvSpPr>
            <p:cNvPr id="13328" name="テキスト ボックス 12"/>
            <p:cNvSpPr txBox="1">
              <a:spLocks noChangeArrowheads="1"/>
            </p:cNvSpPr>
            <p:nvPr/>
          </p:nvSpPr>
          <p:spPr bwMode="auto">
            <a:xfrm>
              <a:off x="4631182" y="3754189"/>
              <a:ext cx="1011973" cy="600164"/>
            </a:xfrm>
            <a:prstGeom prst="rect">
              <a:avLst/>
            </a:prstGeom>
            <a:solidFill>
              <a:srgbClr val="FFFF00"/>
            </a:solidFill>
            <a:ln w="9525">
              <a:solidFill>
                <a:schemeClr val="tx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100">
                  <a:latin typeface="HGP創英角ｺﾞｼｯｸUB" panose="020B0900000000000000" pitchFamily="50" charset="-128"/>
                  <a:ea typeface="HGP創英角ｺﾞｼｯｸUB" panose="020B0900000000000000" pitchFamily="50" charset="-128"/>
                </a:rPr>
                <a:t>高イオン</a:t>
              </a:r>
              <a:endParaRPr lang="en-US" altLang="ja-JP" sz="1100">
                <a:latin typeface="HGP創英角ｺﾞｼｯｸUB" panose="020B0900000000000000" pitchFamily="50" charset="-128"/>
                <a:ea typeface="HGP創英角ｺﾞｼｯｸUB" panose="020B0900000000000000" pitchFamily="50" charset="-128"/>
              </a:endParaRPr>
            </a:p>
            <a:p>
              <a:r>
                <a:rPr lang="ja-JP" altLang="en-US" sz="1100">
                  <a:latin typeface="HGP創英角ｺﾞｼｯｸUB" panose="020B0900000000000000" pitchFamily="50" charset="-128"/>
                  <a:ea typeface="HGP創英角ｺﾞｼｯｸUB" panose="020B0900000000000000" pitchFamily="50" charset="-128"/>
                </a:rPr>
                <a:t>電荷密度</a:t>
              </a:r>
              <a:endParaRPr lang="en-US" altLang="ja-JP" sz="1100">
                <a:latin typeface="HGP創英角ｺﾞｼｯｸUB" panose="020B0900000000000000" pitchFamily="50" charset="-128"/>
                <a:ea typeface="HGP創英角ｺﾞｼｯｸUB" panose="020B0900000000000000" pitchFamily="50" charset="-128"/>
              </a:endParaRPr>
            </a:p>
            <a:p>
              <a:r>
                <a:rPr lang="ja-JP" altLang="en-US" sz="1100">
                  <a:latin typeface="HGP創英角ｺﾞｼｯｸUB" panose="020B0900000000000000" pitchFamily="50" charset="-128"/>
                  <a:ea typeface="HGP創英角ｺﾞｼｯｸUB" panose="020B0900000000000000" pitchFamily="50" charset="-128"/>
                </a:rPr>
                <a:t>エレクトレット</a:t>
              </a:r>
            </a:p>
          </p:txBody>
        </p:sp>
        <p:grpSp>
          <p:nvGrpSpPr>
            <p:cNvPr id="13329" name="グループ化 27"/>
            <p:cNvGrpSpPr>
              <a:grpSpLocks/>
            </p:cNvGrpSpPr>
            <p:nvPr/>
          </p:nvGrpSpPr>
          <p:grpSpPr bwMode="auto">
            <a:xfrm>
              <a:off x="270465" y="2473875"/>
              <a:ext cx="3367186" cy="3330068"/>
              <a:chOff x="406568" y="1450416"/>
              <a:chExt cx="3483362" cy="3467030"/>
            </a:xfrm>
          </p:grpSpPr>
          <p:grpSp>
            <p:nvGrpSpPr>
              <p:cNvPr id="13360" name="グループ化 28"/>
              <p:cNvGrpSpPr>
                <a:grpSpLocks/>
              </p:cNvGrpSpPr>
              <p:nvPr/>
            </p:nvGrpSpPr>
            <p:grpSpPr bwMode="auto">
              <a:xfrm>
                <a:off x="893354" y="1631462"/>
                <a:ext cx="2880400" cy="2742726"/>
                <a:chOff x="827480" y="188550"/>
                <a:chExt cx="2880400" cy="2742726"/>
              </a:xfrm>
            </p:grpSpPr>
            <p:sp>
              <p:nvSpPr>
                <p:cNvPr id="13379" name="正方形/長方形 65"/>
                <p:cNvSpPr>
                  <a:spLocks noChangeArrowheads="1"/>
                </p:cNvSpPr>
                <p:nvPr/>
              </p:nvSpPr>
              <p:spPr bwMode="auto">
                <a:xfrm>
                  <a:off x="827480" y="188550"/>
                  <a:ext cx="2880399" cy="2742726"/>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endParaRPr kumimoji="0" lang="ja-JP" altLang="en-US">
                    <a:solidFill>
                      <a:srgbClr val="000000"/>
                    </a:solidFill>
                    <a:latin typeface="HGP創英角ｺﾞｼｯｸUB" panose="020B0900000000000000" pitchFamily="50" charset="-128"/>
                    <a:ea typeface="HGP創英角ｺﾞｼｯｸUB" panose="020B0900000000000000" pitchFamily="50" charset="-128"/>
                    <a:cs typeface="Osaka"/>
                  </a:endParaRPr>
                </a:p>
              </p:txBody>
            </p:sp>
            <p:grpSp>
              <p:nvGrpSpPr>
                <p:cNvPr id="13380" name="グループ化 48"/>
                <p:cNvGrpSpPr>
                  <a:grpSpLocks/>
                </p:cNvGrpSpPr>
                <p:nvPr/>
              </p:nvGrpSpPr>
              <p:grpSpPr bwMode="auto">
                <a:xfrm>
                  <a:off x="827480" y="188550"/>
                  <a:ext cx="2880400" cy="2742725"/>
                  <a:chOff x="2561470" y="1338772"/>
                  <a:chExt cx="4279452" cy="4258049"/>
                </a:xfrm>
              </p:grpSpPr>
              <p:cxnSp>
                <p:nvCxnSpPr>
                  <p:cNvPr id="13381" name="直線コネクタ 67"/>
                  <p:cNvCxnSpPr>
                    <a:cxnSpLocks noChangeShapeType="1"/>
                  </p:cNvCxnSpPr>
                  <p:nvPr/>
                </p:nvCxnSpPr>
                <p:spPr bwMode="auto">
                  <a:xfrm>
                    <a:off x="2561470" y="1338772"/>
                    <a:ext cx="42794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82" name="直線コネクタ 68"/>
                  <p:cNvCxnSpPr>
                    <a:cxnSpLocks noChangeShapeType="1"/>
                  </p:cNvCxnSpPr>
                  <p:nvPr/>
                </p:nvCxnSpPr>
                <p:spPr bwMode="auto">
                  <a:xfrm>
                    <a:off x="2561470" y="2758122"/>
                    <a:ext cx="427945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83" name="直線コネクタ 69"/>
                  <p:cNvCxnSpPr>
                    <a:cxnSpLocks noChangeShapeType="1"/>
                  </p:cNvCxnSpPr>
                  <p:nvPr/>
                </p:nvCxnSpPr>
                <p:spPr bwMode="auto">
                  <a:xfrm>
                    <a:off x="2561470" y="4177472"/>
                    <a:ext cx="427945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84" name="直線コネクタ 70"/>
                  <p:cNvCxnSpPr>
                    <a:cxnSpLocks noChangeShapeType="1"/>
                  </p:cNvCxnSpPr>
                  <p:nvPr/>
                </p:nvCxnSpPr>
                <p:spPr bwMode="auto">
                  <a:xfrm>
                    <a:off x="2561470" y="5596821"/>
                    <a:ext cx="42794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85" name="直線コネクタ 71"/>
                  <p:cNvCxnSpPr>
                    <a:cxnSpLocks noChangeShapeType="1"/>
                  </p:cNvCxnSpPr>
                  <p:nvPr/>
                </p:nvCxnSpPr>
                <p:spPr bwMode="auto">
                  <a:xfrm rot="-5400000">
                    <a:off x="432446" y="3467797"/>
                    <a:ext cx="425804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86" name="直線コネクタ 72"/>
                  <p:cNvCxnSpPr>
                    <a:cxnSpLocks noChangeShapeType="1"/>
                  </p:cNvCxnSpPr>
                  <p:nvPr/>
                </p:nvCxnSpPr>
                <p:spPr bwMode="auto">
                  <a:xfrm rot="-5400000">
                    <a:off x="1858930" y="3467797"/>
                    <a:ext cx="4258049"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87" name="直線コネクタ 73"/>
                  <p:cNvCxnSpPr>
                    <a:cxnSpLocks noChangeShapeType="1"/>
                  </p:cNvCxnSpPr>
                  <p:nvPr/>
                </p:nvCxnSpPr>
                <p:spPr bwMode="auto">
                  <a:xfrm rot="-5400000">
                    <a:off x="3285414" y="3467797"/>
                    <a:ext cx="4258049"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88" name="直線コネクタ 74"/>
                  <p:cNvCxnSpPr>
                    <a:cxnSpLocks noChangeShapeType="1"/>
                  </p:cNvCxnSpPr>
                  <p:nvPr/>
                </p:nvCxnSpPr>
                <p:spPr bwMode="auto">
                  <a:xfrm rot="-5400000">
                    <a:off x="4711897" y="3467797"/>
                    <a:ext cx="425804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sp>
            <p:nvSpPr>
              <p:cNvPr id="13361" name="テキスト ボックス 47"/>
              <p:cNvSpPr txBox="1">
                <a:spLocks noChangeArrowheads="1"/>
              </p:cNvSpPr>
              <p:nvPr/>
            </p:nvSpPr>
            <p:spPr bwMode="auto">
              <a:xfrm rot="-5400000">
                <a:off x="-283047" y="2582679"/>
                <a:ext cx="1656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振動加速度</a:t>
                </a:r>
                <a:r>
                  <a:rPr lang="en-US" altLang="ja-JP"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 (G)</a:t>
                </a:r>
                <a:endPar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endParaRPr>
              </a:p>
            </p:txBody>
          </p:sp>
          <p:grpSp>
            <p:nvGrpSpPr>
              <p:cNvPr id="13362" name="グループ化 30"/>
              <p:cNvGrpSpPr>
                <a:grpSpLocks/>
              </p:cNvGrpSpPr>
              <p:nvPr/>
            </p:nvGrpSpPr>
            <p:grpSpPr bwMode="auto">
              <a:xfrm>
                <a:off x="406650" y="1450416"/>
                <a:ext cx="3483280" cy="3221160"/>
                <a:chOff x="1785882" y="1173732"/>
                <a:chExt cx="5309280" cy="4845653"/>
              </a:xfrm>
            </p:grpSpPr>
            <p:sp>
              <p:nvSpPr>
                <p:cNvPr id="13371" name="テキスト ボックス 57"/>
                <p:cNvSpPr txBox="1">
                  <a:spLocks noChangeArrowheads="1"/>
                </p:cNvSpPr>
                <p:nvPr/>
              </p:nvSpPr>
              <p:spPr bwMode="auto">
                <a:xfrm>
                  <a:off x="1974019" y="1173732"/>
                  <a:ext cx="555123"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2" name="テキスト ボックス 58"/>
                <p:cNvSpPr txBox="1">
                  <a:spLocks noChangeArrowheads="1"/>
                </p:cNvSpPr>
                <p:nvPr/>
              </p:nvSpPr>
              <p:spPr bwMode="auto">
                <a:xfrm>
                  <a:off x="2110845" y="2592722"/>
                  <a:ext cx="418297"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3" name="テキスト ボックス 59"/>
                <p:cNvSpPr txBox="1">
                  <a:spLocks noChangeArrowheads="1"/>
                </p:cNvSpPr>
                <p:nvPr/>
              </p:nvSpPr>
              <p:spPr bwMode="auto">
                <a:xfrm>
                  <a:off x="1922706" y="4016941"/>
                  <a:ext cx="60643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0.1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4" name="テキスト ボックス 60"/>
                <p:cNvSpPr txBox="1">
                  <a:spLocks noChangeArrowheads="1"/>
                </p:cNvSpPr>
                <p:nvPr/>
              </p:nvSpPr>
              <p:spPr bwMode="auto">
                <a:xfrm>
                  <a:off x="1785882" y="5427417"/>
                  <a:ext cx="743261"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0.01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5" name="テキスト ボックス 61"/>
                <p:cNvSpPr txBox="1">
                  <a:spLocks noChangeArrowheads="1"/>
                </p:cNvSpPr>
                <p:nvPr/>
              </p:nvSpPr>
              <p:spPr bwMode="auto">
                <a:xfrm>
                  <a:off x="2355400" y="5625840"/>
                  <a:ext cx="418297"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6" name="テキスト ボックス 62"/>
                <p:cNvSpPr txBox="1">
                  <a:spLocks noChangeArrowheads="1"/>
                </p:cNvSpPr>
                <p:nvPr/>
              </p:nvSpPr>
              <p:spPr bwMode="auto">
                <a:xfrm>
                  <a:off x="3710392" y="5625840"/>
                  <a:ext cx="55512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7" name="テキスト ボックス 63"/>
                <p:cNvSpPr txBox="1">
                  <a:spLocks noChangeArrowheads="1"/>
                </p:cNvSpPr>
                <p:nvPr/>
              </p:nvSpPr>
              <p:spPr bwMode="auto">
                <a:xfrm>
                  <a:off x="5071357" y="5625840"/>
                  <a:ext cx="691951"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78" name="テキスト ボックス 64"/>
                <p:cNvSpPr txBox="1">
                  <a:spLocks noChangeArrowheads="1"/>
                </p:cNvSpPr>
                <p:nvPr/>
              </p:nvSpPr>
              <p:spPr bwMode="auto">
                <a:xfrm>
                  <a:off x="6569357" y="5625840"/>
                  <a:ext cx="52580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1k</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grpSp>
          <p:sp>
            <p:nvSpPr>
              <p:cNvPr id="13363" name="テキスト ボックス 49"/>
              <p:cNvSpPr txBox="1">
                <a:spLocks noChangeArrowheads="1"/>
              </p:cNvSpPr>
              <p:nvPr/>
            </p:nvSpPr>
            <p:spPr bwMode="auto">
              <a:xfrm>
                <a:off x="1289408" y="4640447"/>
                <a:ext cx="2088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振動周波数</a:t>
                </a:r>
                <a:r>
                  <a:rPr lang="en-US" altLang="ja-JP"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 (Hz)</a:t>
                </a:r>
                <a:endPar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endParaRPr>
              </a:p>
            </p:txBody>
          </p:sp>
          <p:grpSp>
            <p:nvGrpSpPr>
              <p:cNvPr id="13364" name="グループ化 32"/>
              <p:cNvGrpSpPr>
                <a:grpSpLocks/>
              </p:cNvGrpSpPr>
              <p:nvPr/>
            </p:nvGrpSpPr>
            <p:grpSpPr bwMode="auto">
              <a:xfrm>
                <a:off x="1109384" y="1633632"/>
                <a:ext cx="2664369" cy="2743520"/>
                <a:chOff x="2895802" y="1338772"/>
                <a:chExt cx="3923716" cy="4258049"/>
              </a:xfrm>
            </p:grpSpPr>
            <p:sp>
              <p:nvSpPr>
                <p:cNvPr id="54" name="角丸四角形 53"/>
                <p:cNvSpPr/>
                <p:nvPr/>
              </p:nvSpPr>
              <p:spPr bwMode="auto">
                <a:xfrm>
                  <a:off x="4500535" y="1345491"/>
                  <a:ext cx="2319400" cy="2095796"/>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lstStyle/>
                <a:p>
                  <a:pPr algn="ctr" eaLnBrk="1" hangingPunct="1">
                    <a:defRPr/>
                  </a:pPr>
                  <a:r>
                    <a:rPr kumimoji="0" lang="ja-JP" altLang="en-US" sz="1600" dirty="0">
                      <a:solidFill>
                        <a:srgbClr val="0000FF"/>
                      </a:solidFill>
                      <a:latin typeface="HGP創英角ｺﾞｼｯｸUB" panose="020B0900000000000000" pitchFamily="50" charset="-128"/>
                      <a:ea typeface="HGP創英角ｺﾞｼｯｸUB" panose="020B0900000000000000" pitchFamily="50" charset="-128"/>
                      <a:cs typeface="ヒラギノ角ゴ Pro W3"/>
                    </a:rPr>
                    <a:t>コンプレッサー</a:t>
                  </a:r>
                </a:p>
              </p:txBody>
            </p:sp>
            <p:sp>
              <p:nvSpPr>
                <p:cNvPr id="55" name="角丸四角形 54"/>
                <p:cNvSpPr/>
                <p:nvPr/>
              </p:nvSpPr>
              <p:spPr bwMode="auto">
                <a:xfrm>
                  <a:off x="2901867" y="1650754"/>
                  <a:ext cx="1533367" cy="982483"/>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ctr"/>
                <a:lstStyle/>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ロボット</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アーム</a:t>
                  </a:r>
                </a:p>
              </p:txBody>
            </p:sp>
            <p:sp>
              <p:nvSpPr>
                <p:cNvPr id="56" name="角丸四角形 55"/>
                <p:cNvSpPr/>
                <p:nvPr/>
              </p:nvSpPr>
              <p:spPr bwMode="auto">
                <a:xfrm>
                  <a:off x="2906704" y="2758935"/>
                  <a:ext cx="3132035" cy="1090223"/>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b"/>
                <a:lstStyle/>
                <a:p>
                  <a:pP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ＦＡ装置</a:t>
                  </a:r>
                </a:p>
              </p:txBody>
            </p:sp>
            <p:sp>
              <p:nvSpPr>
                <p:cNvPr id="57" name="角丸四角形 56"/>
                <p:cNvSpPr/>
                <p:nvPr/>
              </p:nvSpPr>
              <p:spPr bwMode="auto">
                <a:xfrm>
                  <a:off x="4299795" y="3105241"/>
                  <a:ext cx="1272163" cy="2490842"/>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b"/>
                <a:lstStyle/>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ダクト</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配管</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送風機</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endPar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p:txBody>
            </p:sp>
          </p:grpSp>
          <p:sp>
            <p:nvSpPr>
              <p:cNvPr id="13365" name="直角三角形 51"/>
              <p:cNvSpPr>
                <a:spLocks noChangeArrowheads="1"/>
              </p:cNvSpPr>
              <p:nvPr/>
            </p:nvSpPr>
            <p:spPr bwMode="auto">
              <a:xfrm>
                <a:off x="902305" y="1679233"/>
                <a:ext cx="2862493" cy="2694955"/>
              </a:xfrm>
              <a:prstGeom prst="rtTriangle">
                <a:avLst/>
              </a:prstGeom>
              <a:solidFill>
                <a:srgbClr val="262626">
                  <a:alpha val="59999"/>
                </a:srgbClr>
              </a:solidFill>
              <a:ln w="12700">
                <a:solidFill>
                  <a:srgbClr val="7F7F7F"/>
                </a:solidFill>
                <a:round/>
                <a:headEnd/>
                <a:tailEnd/>
              </a:ln>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endParaRPr kumimoji="0" lang="ja-JP" altLang="en-US">
                  <a:solidFill>
                    <a:srgbClr val="000000"/>
                  </a:solidFill>
                  <a:latin typeface="HGP創英角ｺﾞｼｯｸUB" panose="020B0900000000000000" pitchFamily="50" charset="-128"/>
                  <a:ea typeface="HGP創英角ｺﾞｼｯｸUB" panose="020B0900000000000000" pitchFamily="50" charset="-128"/>
                  <a:cs typeface="Osaka"/>
                </a:endParaRPr>
              </a:p>
            </p:txBody>
          </p:sp>
          <p:sp>
            <p:nvSpPr>
              <p:cNvPr id="13366" name="テキスト ボックス 52"/>
              <p:cNvSpPr txBox="1">
                <a:spLocks noChangeArrowheads="1"/>
              </p:cNvSpPr>
              <p:nvPr/>
            </p:nvSpPr>
            <p:spPr bwMode="auto">
              <a:xfrm rot="2533289">
                <a:off x="874860" y="2745992"/>
                <a:ext cx="1692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200">
                    <a:solidFill>
                      <a:srgbClr val="FFFF00"/>
                    </a:solidFill>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従来の</a:t>
                </a:r>
                <a:r>
                  <a:rPr lang="en-US" altLang="ja-JP" sz="1600">
                    <a:solidFill>
                      <a:srgbClr val="FFFF00"/>
                    </a:solidFill>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500µW</a:t>
                </a:r>
                <a:r>
                  <a:rPr lang="ja-JP" altLang="en-US" sz="1200">
                    <a:solidFill>
                      <a:srgbClr val="FFFF00"/>
                    </a:solidFill>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限界</a:t>
                </a:r>
              </a:p>
            </p:txBody>
          </p:sp>
        </p:grpSp>
        <p:grpSp>
          <p:nvGrpSpPr>
            <p:cNvPr id="13330" name="グループ化 57"/>
            <p:cNvGrpSpPr>
              <a:grpSpLocks/>
            </p:cNvGrpSpPr>
            <p:nvPr/>
          </p:nvGrpSpPr>
          <p:grpSpPr bwMode="auto">
            <a:xfrm>
              <a:off x="5690089" y="2542023"/>
              <a:ext cx="3436346" cy="3261920"/>
              <a:chOff x="4950093" y="1506356"/>
              <a:chExt cx="3483280" cy="3442966"/>
            </a:xfrm>
          </p:grpSpPr>
          <p:grpSp>
            <p:nvGrpSpPr>
              <p:cNvPr id="13332" name="グループ化 58"/>
              <p:cNvGrpSpPr>
                <a:grpSpLocks/>
              </p:cNvGrpSpPr>
              <p:nvPr/>
            </p:nvGrpSpPr>
            <p:grpSpPr bwMode="auto">
              <a:xfrm>
                <a:off x="5436797" y="1687402"/>
                <a:ext cx="2880400" cy="2742726"/>
                <a:chOff x="827480" y="188550"/>
                <a:chExt cx="2880400" cy="2742726"/>
              </a:xfrm>
            </p:grpSpPr>
            <p:sp>
              <p:nvSpPr>
                <p:cNvPr id="13350" name="正方形/長方形 36"/>
                <p:cNvSpPr>
                  <a:spLocks noChangeArrowheads="1"/>
                </p:cNvSpPr>
                <p:nvPr/>
              </p:nvSpPr>
              <p:spPr bwMode="auto">
                <a:xfrm>
                  <a:off x="827480" y="188550"/>
                  <a:ext cx="2880399" cy="2742726"/>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endParaRPr kumimoji="0" lang="ja-JP" altLang="en-US">
                    <a:solidFill>
                      <a:srgbClr val="000000"/>
                    </a:solidFill>
                    <a:latin typeface="HGP創英角ｺﾞｼｯｸUB" panose="020B0900000000000000" pitchFamily="50" charset="-128"/>
                    <a:ea typeface="HGP創英角ｺﾞｼｯｸUB" panose="020B0900000000000000" pitchFamily="50" charset="-128"/>
                    <a:cs typeface="Osaka"/>
                  </a:endParaRPr>
                </a:p>
              </p:txBody>
            </p:sp>
            <p:grpSp>
              <p:nvGrpSpPr>
                <p:cNvPr id="13351" name="グループ化 82"/>
                <p:cNvGrpSpPr>
                  <a:grpSpLocks/>
                </p:cNvGrpSpPr>
                <p:nvPr/>
              </p:nvGrpSpPr>
              <p:grpSpPr bwMode="auto">
                <a:xfrm>
                  <a:off x="827480" y="188550"/>
                  <a:ext cx="2880400" cy="2742725"/>
                  <a:chOff x="2561470" y="1338772"/>
                  <a:chExt cx="4279452" cy="4258049"/>
                </a:xfrm>
              </p:grpSpPr>
              <p:cxnSp>
                <p:nvCxnSpPr>
                  <p:cNvPr id="13352" name="直線コネクタ 38"/>
                  <p:cNvCxnSpPr>
                    <a:cxnSpLocks noChangeShapeType="1"/>
                  </p:cNvCxnSpPr>
                  <p:nvPr/>
                </p:nvCxnSpPr>
                <p:spPr bwMode="auto">
                  <a:xfrm>
                    <a:off x="2561470" y="1338772"/>
                    <a:ext cx="42794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53" name="直線コネクタ 39"/>
                  <p:cNvCxnSpPr>
                    <a:cxnSpLocks noChangeShapeType="1"/>
                  </p:cNvCxnSpPr>
                  <p:nvPr/>
                </p:nvCxnSpPr>
                <p:spPr bwMode="auto">
                  <a:xfrm>
                    <a:off x="2561470" y="2758122"/>
                    <a:ext cx="427945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54" name="直線コネクタ 40"/>
                  <p:cNvCxnSpPr>
                    <a:cxnSpLocks noChangeShapeType="1"/>
                  </p:cNvCxnSpPr>
                  <p:nvPr/>
                </p:nvCxnSpPr>
                <p:spPr bwMode="auto">
                  <a:xfrm>
                    <a:off x="2561470" y="4177472"/>
                    <a:ext cx="427945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55" name="直線コネクタ 41"/>
                  <p:cNvCxnSpPr>
                    <a:cxnSpLocks noChangeShapeType="1"/>
                  </p:cNvCxnSpPr>
                  <p:nvPr/>
                </p:nvCxnSpPr>
                <p:spPr bwMode="auto">
                  <a:xfrm>
                    <a:off x="2561470" y="5596821"/>
                    <a:ext cx="42794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56" name="直線コネクタ 42"/>
                  <p:cNvCxnSpPr>
                    <a:cxnSpLocks noChangeShapeType="1"/>
                  </p:cNvCxnSpPr>
                  <p:nvPr/>
                </p:nvCxnSpPr>
                <p:spPr bwMode="auto">
                  <a:xfrm rot="-5400000">
                    <a:off x="432446" y="3467797"/>
                    <a:ext cx="425804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57" name="直線コネクタ 43"/>
                  <p:cNvCxnSpPr>
                    <a:cxnSpLocks noChangeShapeType="1"/>
                  </p:cNvCxnSpPr>
                  <p:nvPr/>
                </p:nvCxnSpPr>
                <p:spPr bwMode="auto">
                  <a:xfrm rot="-5400000">
                    <a:off x="1858931" y="3467797"/>
                    <a:ext cx="4258049"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58" name="直線コネクタ 44"/>
                  <p:cNvCxnSpPr>
                    <a:cxnSpLocks noChangeShapeType="1"/>
                  </p:cNvCxnSpPr>
                  <p:nvPr/>
                </p:nvCxnSpPr>
                <p:spPr bwMode="auto">
                  <a:xfrm rot="-5400000">
                    <a:off x="3285414" y="3467797"/>
                    <a:ext cx="4258049"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3359" name="直線コネクタ 45"/>
                  <p:cNvCxnSpPr>
                    <a:cxnSpLocks noChangeShapeType="1"/>
                  </p:cNvCxnSpPr>
                  <p:nvPr/>
                </p:nvCxnSpPr>
                <p:spPr bwMode="auto">
                  <a:xfrm rot="-5400000">
                    <a:off x="4711897" y="3467797"/>
                    <a:ext cx="425804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sp>
            <p:nvSpPr>
              <p:cNvPr id="13333" name="テキスト ボックス 17"/>
              <p:cNvSpPr txBox="1">
                <a:spLocks noChangeArrowheads="1"/>
              </p:cNvSpPr>
              <p:nvPr/>
            </p:nvSpPr>
            <p:spPr bwMode="auto">
              <a:xfrm rot="-5400000">
                <a:off x="4307412" y="2642650"/>
                <a:ext cx="1656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振動加速度</a:t>
                </a:r>
                <a:r>
                  <a:rPr lang="en-US" altLang="ja-JP"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 (G)</a:t>
                </a:r>
                <a:endPar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endParaRPr>
              </a:p>
            </p:txBody>
          </p:sp>
          <p:grpSp>
            <p:nvGrpSpPr>
              <p:cNvPr id="13334" name="グループ化 60"/>
              <p:cNvGrpSpPr>
                <a:grpSpLocks/>
              </p:cNvGrpSpPr>
              <p:nvPr/>
            </p:nvGrpSpPr>
            <p:grpSpPr bwMode="auto">
              <a:xfrm>
                <a:off x="4950093" y="1506356"/>
                <a:ext cx="3483280" cy="3221160"/>
                <a:chOff x="1785882" y="1173732"/>
                <a:chExt cx="5309280" cy="4845653"/>
              </a:xfrm>
            </p:grpSpPr>
            <p:sp>
              <p:nvSpPr>
                <p:cNvPr id="13342" name="テキスト ボックス 28"/>
                <p:cNvSpPr txBox="1">
                  <a:spLocks noChangeArrowheads="1"/>
                </p:cNvSpPr>
                <p:nvPr/>
              </p:nvSpPr>
              <p:spPr bwMode="auto">
                <a:xfrm>
                  <a:off x="1974019" y="1173732"/>
                  <a:ext cx="555123"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3" name="テキスト ボックス 29"/>
                <p:cNvSpPr txBox="1">
                  <a:spLocks noChangeArrowheads="1"/>
                </p:cNvSpPr>
                <p:nvPr/>
              </p:nvSpPr>
              <p:spPr bwMode="auto">
                <a:xfrm>
                  <a:off x="2110845" y="2592722"/>
                  <a:ext cx="418297"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4" name="テキスト ボックス 30"/>
                <p:cNvSpPr txBox="1">
                  <a:spLocks noChangeArrowheads="1"/>
                </p:cNvSpPr>
                <p:nvPr/>
              </p:nvSpPr>
              <p:spPr bwMode="auto">
                <a:xfrm>
                  <a:off x="1922706" y="4016941"/>
                  <a:ext cx="60643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0.1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5" name="テキスト ボックス 31"/>
                <p:cNvSpPr txBox="1">
                  <a:spLocks noChangeArrowheads="1"/>
                </p:cNvSpPr>
                <p:nvPr/>
              </p:nvSpPr>
              <p:spPr bwMode="auto">
                <a:xfrm>
                  <a:off x="1785882" y="5427417"/>
                  <a:ext cx="743261"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0.01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6" name="テキスト ボックス 32"/>
                <p:cNvSpPr txBox="1">
                  <a:spLocks noChangeArrowheads="1"/>
                </p:cNvSpPr>
                <p:nvPr/>
              </p:nvSpPr>
              <p:spPr bwMode="auto">
                <a:xfrm>
                  <a:off x="2355400" y="5625840"/>
                  <a:ext cx="418297"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7" name="テキスト ボックス 33"/>
                <p:cNvSpPr txBox="1">
                  <a:spLocks noChangeArrowheads="1"/>
                </p:cNvSpPr>
                <p:nvPr/>
              </p:nvSpPr>
              <p:spPr bwMode="auto">
                <a:xfrm>
                  <a:off x="3710392" y="5625840"/>
                  <a:ext cx="55512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8" name="テキスト ボックス 34"/>
                <p:cNvSpPr txBox="1">
                  <a:spLocks noChangeArrowheads="1"/>
                </p:cNvSpPr>
                <p:nvPr/>
              </p:nvSpPr>
              <p:spPr bwMode="auto">
                <a:xfrm>
                  <a:off x="5071357" y="5625840"/>
                  <a:ext cx="691951"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100</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sp>
              <p:nvSpPr>
                <p:cNvPr id="13349" name="テキスト ボックス 35"/>
                <p:cNvSpPr txBox="1">
                  <a:spLocks noChangeArrowheads="1"/>
                </p:cNvSpPr>
                <p:nvPr/>
              </p:nvSpPr>
              <p:spPr bwMode="auto">
                <a:xfrm>
                  <a:off x="6569357" y="5625840"/>
                  <a:ext cx="525805" cy="39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100">
                      <a:latin typeface="HGP創英角ｺﾞｼｯｸUB" panose="020B0900000000000000" pitchFamily="50" charset="-128"/>
                      <a:ea typeface="HGP創英角ｺﾞｼｯｸUB" panose="020B0900000000000000" pitchFamily="50" charset="-128"/>
                      <a:cs typeface="Arial" panose="020B0604020202020204" pitchFamily="34" charset="0"/>
                    </a:rPr>
                    <a:t>1k</a:t>
                  </a:r>
                  <a:endParaRPr lang="ja-JP" altLang="en-US" sz="1100">
                    <a:latin typeface="HGP創英角ｺﾞｼｯｸUB" panose="020B0900000000000000" pitchFamily="50" charset="-128"/>
                    <a:ea typeface="HGP創英角ｺﾞｼｯｸUB" panose="020B0900000000000000" pitchFamily="50" charset="-128"/>
                    <a:cs typeface="Arial" panose="020B0604020202020204" pitchFamily="34" charset="0"/>
                  </a:endParaRPr>
                </a:p>
              </p:txBody>
            </p:sp>
          </p:grpSp>
          <p:sp>
            <p:nvSpPr>
              <p:cNvPr id="13335" name="テキスト ボックス 19"/>
              <p:cNvSpPr txBox="1">
                <a:spLocks noChangeArrowheads="1"/>
              </p:cNvSpPr>
              <p:nvPr/>
            </p:nvSpPr>
            <p:spPr bwMode="auto">
              <a:xfrm>
                <a:off x="5832851" y="4672323"/>
                <a:ext cx="2088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振動周波数</a:t>
                </a:r>
                <a:r>
                  <a:rPr lang="en-US" altLang="ja-JP"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rPr>
                  <a:t> (Hz)</a:t>
                </a:r>
                <a:endParaRPr lang="ja-JP" altLang="en-US" sz="1200">
                  <a:latin typeface="HGP創英角ｺﾞｼｯｸUB" panose="020B0900000000000000" pitchFamily="50" charset="-128"/>
                  <a:ea typeface="HGP創英角ｺﾞｼｯｸUB" panose="020B0900000000000000" pitchFamily="50" charset="-128"/>
                  <a:cs typeface="ヒラギノ角ゴ Pro W3" panose="020B0300000000000000" pitchFamily="34" charset="-128"/>
                </a:endParaRPr>
              </a:p>
            </p:txBody>
          </p:sp>
          <p:grpSp>
            <p:nvGrpSpPr>
              <p:cNvPr id="13336" name="グループ化 62"/>
              <p:cNvGrpSpPr>
                <a:grpSpLocks/>
              </p:cNvGrpSpPr>
              <p:nvPr/>
            </p:nvGrpSpPr>
            <p:grpSpPr bwMode="auto">
              <a:xfrm>
                <a:off x="5652827" y="1689572"/>
                <a:ext cx="2664369" cy="2743520"/>
                <a:chOff x="2895802" y="1338772"/>
                <a:chExt cx="3923716" cy="4258049"/>
              </a:xfrm>
            </p:grpSpPr>
            <p:sp>
              <p:nvSpPr>
                <p:cNvPr id="25" name="角丸四角形 24"/>
                <p:cNvSpPr/>
                <p:nvPr/>
              </p:nvSpPr>
              <p:spPr bwMode="auto">
                <a:xfrm>
                  <a:off x="4499916" y="1331495"/>
                  <a:ext cx="2320064" cy="2106525"/>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lstStyle/>
                <a:p>
                  <a:pPr algn="ctr" eaLnBrk="1" hangingPunct="1">
                    <a:defRPr/>
                  </a:pPr>
                  <a:r>
                    <a:rPr kumimoji="0" lang="ja-JP" altLang="en-US" sz="1600" dirty="0">
                      <a:solidFill>
                        <a:srgbClr val="0000FF"/>
                      </a:solidFill>
                      <a:latin typeface="HGP創英角ｺﾞｼｯｸUB" panose="020B0900000000000000" pitchFamily="50" charset="-128"/>
                      <a:ea typeface="HGP創英角ｺﾞｼｯｸUB" panose="020B0900000000000000" pitchFamily="50" charset="-128"/>
                      <a:cs typeface="ヒラギノ角ゴ Pro W3"/>
                    </a:rPr>
                    <a:t>コンプレッサー</a:t>
                  </a:r>
                </a:p>
              </p:txBody>
            </p:sp>
            <p:sp>
              <p:nvSpPr>
                <p:cNvPr id="26" name="角丸四角形 25"/>
                <p:cNvSpPr/>
                <p:nvPr/>
              </p:nvSpPr>
              <p:spPr bwMode="auto">
                <a:xfrm>
                  <a:off x="2895542" y="1635772"/>
                  <a:ext cx="1538019" cy="988246"/>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ctr"/>
                <a:lstStyle/>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ロボット</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アーム</a:t>
                  </a:r>
                </a:p>
              </p:txBody>
            </p:sp>
            <p:sp>
              <p:nvSpPr>
                <p:cNvPr id="27" name="角丸四角形 26"/>
                <p:cNvSpPr/>
                <p:nvPr/>
              </p:nvSpPr>
              <p:spPr bwMode="auto">
                <a:xfrm>
                  <a:off x="2900282" y="2751449"/>
                  <a:ext cx="3137655" cy="1094874"/>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b"/>
                <a:lstStyle/>
                <a:p>
                  <a:pP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ＦＡ装置</a:t>
                  </a:r>
                </a:p>
              </p:txBody>
            </p:sp>
            <p:sp>
              <p:nvSpPr>
                <p:cNvPr id="28" name="角丸四角形 27"/>
                <p:cNvSpPr/>
                <p:nvPr/>
              </p:nvSpPr>
              <p:spPr bwMode="auto">
                <a:xfrm>
                  <a:off x="4300851" y="3097336"/>
                  <a:ext cx="1270229" cy="2499223"/>
                </a:xfrm>
                <a:prstGeom prst="roundRect">
                  <a:avLst>
                    <a:gd name="adj" fmla="val 9189"/>
                  </a:avLst>
                </a:prstGeom>
                <a:solidFill>
                  <a:srgbClr val="80FF00">
                    <a:alpha val="37000"/>
                  </a:srgbClr>
                </a:solidFill>
                <a:ln w="19050" cap="flat" cmpd="sng" algn="ctr">
                  <a:solidFill>
                    <a:schemeClr val="bg1">
                      <a:lumMod val="50000"/>
                    </a:schemeClr>
                  </a:solidFill>
                  <a:prstDash val="solid"/>
                  <a:round/>
                  <a:headEnd type="none" w="med" len="med"/>
                  <a:tailEnd type="none" w="med" len="med"/>
                </a:ln>
                <a:effectLst/>
                <a:extLst/>
              </p:spPr>
              <p:txBody>
                <a:bodyPr lIns="36000" tIns="0" rIns="36000" bIns="0" anchor="b"/>
                <a:lstStyle/>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ダクト</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配管</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r>
                    <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rPr>
                    <a:t>送風機</a:t>
                  </a:r>
                  <a:endParaRPr kumimoji="0" lang="en-US" altLang="ja-JP"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a:p>
                  <a:pPr algn="ctr" eaLnBrk="1" hangingPunct="1">
                    <a:defRPr/>
                  </a:pPr>
                  <a:endParaRPr kumimoji="0" lang="ja-JP" altLang="en-US" sz="1600" dirty="0">
                    <a:solidFill>
                      <a:srgbClr val="FF0000"/>
                    </a:solidFill>
                    <a:latin typeface="HGP創英角ｺﾞｼｯｸUB" panose="020B0900000000000000" pitchFamily="50" charset="-128"/>
                    <a:ea typeface="HGP創英角ｺﾞｼｯｸUB" panose="020B0900000000000000" pitchFamily="50" charset="-128"/>
                    <a:cs typeface="ヒラギノ角ゴ Pro W3"/>
                  </a:endParaRPr>
                </a:p>
              </p:txBody>
            </p:sp>
          </p:grpSp>
          <p:grpSp>
            <p:nvGrpSpPr>
              <p:cNvPr id="22" name="図形グループ 10"/>
              <p:cNvGrpSpPr/>
              <p:nvPr/>
            </p:nvGrpSpPr>
            <p:grpSpPr>
              <a:xfrm>
                <a:off x="5228120" y="3161500"/>
                <a:ext cx="1713174" cy="1252083"/>
                <a:chOff x="2237182" y="3508532"/>
                <a:chExt cx="2506198" cy="2088289"/>
              </a:xfrm>
              <a:solidFill>
                <a:schemeClr val="tx1">
                  <a:lumMod val="50000"/>
                  <a:lumOff val="50000"/>
                </a:schemeClr>
              </a:solidFill>
            </p:grpSpPr>
            <p:sp>
              <p:nvSpPr>
                <p:cNvPr id="23" name="直角三角形 22"/>
                <p:cNvSpPr/>
                <p:nvPr/>
              </p:nvSpPr>
              <p:spPr bwMode="auto">
                <a:xfrm>
                  <a:off x="2570182" y="3508532"/>
                  <a:ext cx="2088289" cy="2088289"/>
                </a:xfrm>
                <a:prstGeom prst="rtTriangle">
                  <a:avLst/>
                </a:prstGeom>
                <a:grpFill/>
                <a:ln w="12700" cap="flat" cmpd="sng" algn="ctr">
                  <a:solidFill>
                    <a:srgbClr val="7F7F7F"/>
                  </a:solidFill>
                  <a:prstDash val="solid"/>
                  <a:round/>
                  <a:headEnd type="none" w="med" len="med"/>
                  <a:tailEnd type="none" w="med" len="med"/>
                </a:ln>
                <a:effectLst/>
                <a:extLst/>
              </p:spPr>
              <p:txBody>
                <a:bodyPr/>
                <a:lstStyle/>
                <a:p>
                  <a:pPr eaLnBrk="1" hangingPunct="1">
                    <a:defRPr/>
                  </a:pPr>
                  <a:endParaRPr kumimoji="0" lang="ja-JP" altLang="en-US">
                    <a:solidFill>
                      <a:srgbClr val="000000"/>
                    </a:solidFill>
                    <a:latin typeface="HGP創英角ｺﾞｼｯｸUB" panose="020B0900000000000000" pitchFamily="50" charset="-128"/>
                    <a:ea typeface="HGP創英角ｺﾞｼｯｸUB" panose="020B0900000000000000" pitchFamily="50" charset="-128"/>
                    <a:cs typeface="Osaka" charset="0"/>
                  </a:endParaRPr>
                </a:p>
              </p:txBody>
            </p:sp>
            <p:sp>
              <p:nvSpPr>
                <p:cNvPr id="24" name="テキスト ボックス 23"/>
                <p:cNvSpPr txBox="1"/>
                <p:nvPr/>
              </p:nvSpPr>
              <p:spPr>
                <a:xfrm rot="2533289">
                  <a:off x="2237182" y="4447636"/>
                  <a:ext cx="2506198" cy="461993"/>
                </a:xfrm>
                <a:prstGeom prst="rect">
                  <a:avLst/>
                </a:prstGeom>
                <a:noFill/>
              </p:spPr>
              <p:txBody>
                <a:bodyPr>
                  <a:spAutoFit/>
                </a:bodyPr>
                <a:lstStyle/>
                <a:p>
                  <a:pPr algn="ctr">
                    <a:defRPr/>
                  </a:pPr>
                  <a:r>
                    <a:rPr lang="ja-JP" altLang="en-US" sz="1200" dirty="0">
                      <a:solidFill>
                        <a:srgbClr val="FFFF00"/>
                      </a:solidFill>
                      <a:latin typeface="HGP創英角ｺﾞｼｯｸUB" panose="020B0900000000000000" pitchFamily="50" charset="-128"/>
                      <a:ea typeface="HGP創英角ｺﾞｼｯｸUB" panose="020B0900000000000000" pitchFamily="50" charset="-128"/>
                      <a:cs typeface="ヒラギノ角ゴ Pro W3"/>
                    </a:rPr>
                    <a:t>本研究の</a:t>
                  </a:r>
                  <a:r>
                    <a:rPr lang="en-US" altLang="ja-JP" sz="1200" dirty="0">
                      <a:solidFill>
                        <a:srgbClr val="FFFF00"/>
                      </a:solidFill>
                      <a:latin typeface="HGP創英角ｺﾞｼｯｸUB" panose="020B0900000000000000" pitchFamily="50" charset="-128"/>
                      <a:ea typeface="HGP創英角ｺﾞｼｯｸUB" panose="020B0900000000000000" pitchFamily="50" charset="-128"/>
                      <a:cs typeface="ヒラギノ角ゴ Pro W3"/>
                    </a:rPr>
                    <a:t>500µW</a:t>
                  </a:r>
                  <a:r>
                    <a:rPr lang="ja-JP" altLang="en-US" sz="1200" dirty="0">
                      <a:solidFill>
                        <a:srgbClr val="FFFF00"/>
                      </a:solidFill>
                      <a:latin typeface="HGP創英角ｺﾞｼｯｸUB" panose="020B0900000000000000" pitchFamily="50" charset="-128"/>
                      <a:ea typeface="HGP創英角ｺﾞｼｯｸUB" panose="020B0900000000000000" pitchFamily="50" charset="-128"/>
                      <a:cs typeface="ヒラギノ角ゴ Pro W3"/>
                    </a:rPr>
                    <a:t>限界</a:t>
                  </a:r>
                </a:p>
              </p:txBody>
            </p:sp>
          </p:grpSp>
        </p:grpSp>
        <p:sp>
          <p:nvSpPr>
            <p:cNvPr id="13331" name="テキスト ボックス 15"/>
            <p:cNvSpPr txBox="1">
              <a:spLocks noChangeArrowheads="1"/>
            </p:cNvSpPr>
            <p:nvPr/>
          </p:nvSpPr>
          <p:spPr bwMode="auto">
            <a:xfrm flipH="1">
              <a:off x="6546790" y="2371568"/>
              <a:ext cx="2409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latin typeface="HGP創英角ｺﾞｼｯｸUB" panose="020B0900000000000000" pitchFamily="50" charset="-128"/>
                  <a:ea typeface="HGP創英角ｺﾞｼｯｸUB" panose="020B0900000000000000" pitchFamily="50" charset="-128"/>
                </a:rPr>
                <a:t>発電デバイスサイズ　</a:t>
              </a:r>
              <a:r>
                <a:rPr lang="en-US" altLang="ja-JP" sz="1400">
                  <a:latin typeface="HGP創英角ｺﾞｼｯｸUB" panose="020B0900000000000000" pitchFamily="50" charset="-128"/>
                  <a:ea typeface="HGP創英角ｺﾞｼｯｸUB" panose="020B0900000000000000" pitchFamily="50" charset="-128"/>
                </a:rPr>
                <a:t>20mm</a:t>
              </a:r>
              <a:r>
                <a:rPr lang="ja-JP" altLang="en-US" sz="1400" baseline="30000">
                  <a:latin typeface="HGP創英角ｺﾞｼｯｸUB" panose="020B0900000000000000" pitchFamily="50" charset="-128"/>
                  <a:ea typeface="HGP創英角ｺﾞｼｯｸUB" panose="020B0900000000000000" pitchFamily="50" charset="-128"/>
                </a:rPr>
                <a:t>□</a:t>
              </a:r>
            </a:p>
          </p:txBody>
        </p:sp>
      </p:grpSp>
      <p:sp>
        <p:nvSpPr>
          <p:cNvPr id="76" name="角丸四角形 75"/>
          <p:cNvSpPr>
            <a:spLocks noChangeArrowheads="1"/>
          </p:cNvSpPr>
          <p:nvPr/>
        </p:nvSpPr>
        <p:spPr bwMode="auto">
          <a:xfrm>
            <a:off x="3500438" y="4737100"/>
            <a:ext cx="2090737" cy="1527175"/>
          </a:xfrm>
          <a:prstGeom prst="roundRect">
            <a:avLst>
              <a:gd name="adj" fmla="val 8375"/>
            </a:avLst>
          </a:prstGeom>
          <a:noFill/>
          <a:ln w="5715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ja-JP" altLang="en-US">
              <a:solidFill>
                <a:schemeClr val="lt1"/>
              </a:solidFill>
              <a:latin typeface="+mn-lt"/>
              <a:ea typeface="+mn-ea"/>
            </a:endParaRPr>
          </a:p>
        </p:txBody>
      </p:sp>
      <p:sp>
        <p:nvSpPr>
          <p:cNvPr id="13317" name="正方形/長方形 76"/>
          <p:cNvSpPr>
            <a:spLocks noChangeArrowheads="1"/>
          </p:cNvSpPr>
          <p:nvPr/>
        </p:nvSpPr>
        <p:spPr bwMode="auto">
          <a:xfrm>
            <a:off x="0" y="815975"/>
            <a:ext cx="9126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ts val="2500"/>
              </a:lnSpc>
            </a:pPr>
            <a:r>
              <a:rPr kumimoji="0" lang="ja-JP" altLang="en-US" sz="2000">
                <a:solidFill>
                  <a:srgbClr val="000000"/>
                </a:solidFill>
                <a:latin typeface="HGP創英角ｺﾞｼｯｸUB" panose="020B0900000000000000" pitchFamily="50" charset="-128"/>
                <a:ea typeface="HGP創英角ｺﾞｼｯｸUB" panose="020B0900000000000000" pitchFamily="50" charset="-128"/>
              </a:rPr>
              <a:t>産業用途において、モーターやコンプレッサー等の振動環境において、振動発電デバイスの機械から電気へのエネルギー変換効率を飛躍的に高め、</a:t>
            </a:r>
            <a:r>
              <a:rPr kumimoji="0" lang="ja-JP" altLang="en-US" sz="2000">
                <a:solidFill>
                  <a:srgbClr val="0000FF"/>
                </a:solidFill>
                <a:latin typeface="HGP創英角ｺﾞｼｯｸUB" panose="020B0900000000000000" pitchFamily="50" charset="-128"/>
                <a:ea typeface="HGP創英角ｺﾞｼｯｸUB" panose="020B0900000000000000" pitchFamily="50" charset="-128"/>
              </a:rPr>
              <a:t>従来活用できていなかった低周波数、低加速度の振動環境でも使える自立電源を実現</a:t>
            </a:r>
            <a:r>
              <a:rPr kumimoji="0" lang="ja-JP" altLang="en-US" sz="2000">
                <a:solidFill>
                  <a:srgbClr val="000000"/>
                </a:solidFill>
                <a:latin typeface="HGP創英角ｺﾞｼｯｸUB" panose="020B0900000000000000" pitchFamily="50" charset="-128"/>
                <a:ea typeface="HGP創英角ｺﾞｼｯｸUB" panose="020B0900000000000000" pitchFamily="50" charset="-128"/>
              </a:rPr>
              <a:t>する。</a:t>
            </a:r>
            <a:endParaRPr kumimoji="0" lang="en-US" altLang="ja-JP" sz="2000">
              <a:solidFill>
                <a:srgbClr val="000000"/>
              </a:solidFill>
              <a:latin typeface="HGP創英角ｺﾞｼｯｸUB" panose="020B0900000000000000" pitchFamily="50" charset="-128"/>
              <a:ea typeface="HGP創英角ｺﾞｼｯｸUB" panose="020B0900000000000000" pitchFamily="50" charset="-128"/>
            </a:endParaRPr>
          </a:p>
        </p:txBody>
      </p:sp>
      <p:sp>
        <p:nvSpPr>
          <p:cNvPr id="79" name="テキスト ボックス 3"/>
          <p:cNvSpPr txBox="1">
            <a:spLocks noChangeArrowheads="1"/>
          </p:cNvSpPr>
          <p:nvPr/>
        </p:nvSpPr>
        <p:spPr bwMode="auto">
          <a:xfrm>
            <a:off x="1073131" y="-20584"/>
            <a:ext cx="77043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800" b="1" dirty="0"/>
              <a:t>③産業分野における微小振動で連続的な高出力可能な自立電源</a:t>
            </a:r>
            <a:r>
              <a:rPr lang="ja-JP" altLang="ja-JP" sz="1800" b="1" dirty="0"/>
              <a:t>の開発</a:t>
            </a:r>
            <a:endParaRPr lang="en-US" altLang="ja-JP" sz="1800" b="1" dirty="0"/>
          </a:p>
          <a:p>
            <a:pPr>
              <a:defRPr/>
            </a:pPr>
            <a:r>
              <a:rPr lang="en-US" altLang="ja-JP" sz="1800" b="1" dirty="0"/>
              <a:t>         </a:t>
            </a:r>
            <a:r>
              <a:rPr lang="ja-JP" altLang="en-US" b="1" dirty="0">
                <a:latin typeface="HGPｺﾞｼｯｸE" panose="020B0900000000000000" pitchFamily="50" charset="-128"/>
                <a:ea typeface="HGPｺﾞｼｯｸE" panose="020B0900000000000000" pitchFamily="50" charset="-128"/>
              </a:rPr>
              <a:t>進捗トピックス</a:t>
            </a:r>
            <a:r>
              <a:rPr lang="en-US" altLang="ja-JP" b="1" dirty="0">
                <a:latin typeface="HGPｺﾞｼｯｸE" panose="020B0900000000000000" pitchFamily="50" charset="-128"/>
                <a:ea typeface="HGPｺﾞｼｯｸE" panose="020B0900000000000000" pitchFamily="50" charset="-128"/>
              </a:rPr>
              <a:t>(</a:t>
            </a:r>
            <a:r>
              <a:rPr lang="ja-JP" altLang="en-US" b="1" dirty="0">
                <a:latin typeface="HGPｺﾞｼｯｸE" panose="020B0900000000000000" pitchFamily="50" charset="-128"/>
                <a:ea typeface="HGPｺﾞｼｯｸE" panose="020B0900000000000000" pitchFamily="50" charset="-128"/>
              </a:rPr>
              <a:t>インターポーザ）</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458598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147637" y="1085850"/>
            <a:ext cx="9144000" cy="461962"/>
          </a:xfrm>
          <a:prstGeom prst="rect">
            <a:avLst/>
          </a:prstGeom>
          <a:noFill/>
        </p:spPr>
        <p:txBody>
          <a:bodyPr>
            <a:spAutoFit/>
          </a:bodyPr>
          <a:lstStyle/>
          <a:p>
            <a:pPr algn="ctr">
              <a:defRPr/>
            </a:pPr>
            <a:r>
              <a:rPr lang="ja-JP" altLang="en-US" b="1" dirty="0">
                <a:solidFill>
                  <a:schemeClr val="bg1"/>
                </a:solidFill>
                <a:latin typeface="Times New Roman"/>
                <a:ea typeface="+mj-ea"/>
                <a:cs typeface="Times New Roman"/>
              </a:rPr>
              <a:t>発電器</a:t>
            </a:r>
          </a:p>
        </p:txBody>
      </p:sp>
      <p:grpSp>
        <p:nvGrpSpPr>
          <p:cNvPr id="14339" name="図形グループ 1"/>
          <p:cNvGrpSpPr>
            <a:grpSpLocks/>
          </p:cNvGrpSpPr>
          <p:nvPr/>
        </p:nvGrpSpPr>
        <p:grpSpPr bwMode="auto">
          <a:xfrm>
            <a:off x="-120650" y="1220788"/>
            <a:ext cx="5754688" cy="5322887"/>
            <a:chOff x="3275762" y="1168895"/>
            <a:chExt cx="5753938" cy="5323256"/>
          </a:xfrm>
        </p:grpSpPr>
        <p:grpSp>
          <p:nvGrpSpPr>
            <p:cNvPr id="14385" name="図形グループ 49"/>
            <p:cNvGrpSpPr>
              <a:grpSpLocks/>
            </p:cNvGrpSpPr>
            <p:nvPr/>
          </p:nvGrpSpPr>
          <p:grpSpPr bwMode="auto">
            <a:xfrm>
              <a:off x="3995965" y="1935444"/>
              <a:ext cx="3284631" cy="3541146"/>
              <a:chOff x="1945844" y="1928762"/>
              <a:chExt cx="3284631" cy="3541146"/>
            </a:xfrm>
          </p:grpSpPr>
          <p:grpSp>
            <p:nvGrpSpPr>
              <p:cNvPr id="14437" name="図形グループ 50"/>
              <p:cNvGrpSpPr>
                <a:grpSpLocks/>
              </p:cNvGrpSpPr>
              <p:nvPr/>
            </p:nvGrpSpPr>
            <p:grpSpPr bwMode="auto">
              <a:xfrm>
                <a:off x="1945844" y="1928762"/>
                <a:ext cx="3284631" cy="3541146"/>
                <a:chOff x="1945844" y="1928762"/>
                <a:chExt cx="3284631" cy="3541146"/>
              </a:xfrm>
            </p:grpSpPr>
            <p:pic>
              <p:nvPicPr>
                <p:cNvPr id="14463" name="図 7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45844" y="1928762"/>
                  <a:ext cx="3284631" cy="35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正方形/長方形 77"/>
                <p:cNvSpPr/>
                <p:nvPr/>
              </p:nvSpPr>
              <p:spPr>
                <a:xfrm>
                  <a:off x="2116113" y="2071913"/>
                  <a:ext cx="269840" cy="1746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平行四辺形 78"/>
                <p:cNvSpPr/>
                <p:nvPr/>
              </p:nvSpPr>
              <p:spPr>
                <a:xfrm flipH="1">
                  <a:off x="2116113" y="2089377"/>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0" name="平行四辺形 79"/>
                <p:cNvSpPr/>
                <p:nvPr/>
              </p:nvSpPr>
              <p:spPr>
                <a:xfrm flipH="1">
                  <a:off x="2374841" y="2089377"/>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1" name="正方形/長方形 80"/>
                <p:cNvSpPr/>
                <p:nvPr/>
              </p:nvSpPr>
              <p:spPr>
                <a:xfrm flipV="1">
                  <a:off x="2116113" y="3537277"/>
                  <a:ext cx="269840" cy="17463"/>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2" name="平行四辺形 81"/>
                <p:cNvSpPr/>
                <p:nvPr/>
              </p:nvSpPr>
              <p:spPr>
                <a:xfrm flipH="1" flipV="1">
                  <a:off x="2116113" y="2983201"/>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3" name="平行四辺形 82"/>
                <p:cNvSpPr/>
                <p:nvPr/>
              </p:nvSpPr>
              <p:spPr>
                <a:xfrm flipH="1" flipV="1">
                  <a:off x="2374841" y="2983201"/>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4" name="正方形/長方形 83"/>
                <p:cNvSpPr/>
                <p:nvPr/>
              </p:nvSpPr>
              <p:spPr>
                <a:xfrm>
                  <a:off x="2116113" y="3845274"/>
                  <a:ext cx="269840" cy="17463"/>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平行四辺形 84"/>
                <p:cNvSpPr/>
                <p:nvPr/>
              </p:nvSpPr>
              <p:spPr>
                <a:xfrm flipH="1">
                  <a:off x="2116113" y="3862737"/>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平行四辺形 85"/>
                <p:cNvSpPr/>
                <p:nvPr/>
              </p:nvSpPr>
              <p:spPr>
                <a:xfrm flipH="1">
                  <a:off x="2374841" y="3862737"/>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正方形/長方形 86"/>
                <p:cNvSpPr/>
                <p:nvPr/>
              </p:nvSpPr>
              <p:spPr>
                <a:xfrm flipV="1">
                  <a:off x="2116113" y="5310637"/>
                  <a:ext cx="269840" cy="1746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平行四辺形 87"/>
                <p:cNvSpPr/>
                <p:nvPr/>
              </p:nvSpPr>
              <p:spPr>
                <a:xfrm flipH="1" flipV="1">
                  <a:off x="2116113" y="4756562"/>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平行四辺形 88"/>
                <p:cNvSpPr/>
                <p:nvPr/>
              </p:nvSpPr>
              <p:spPr>
                <a:xfrm flipH="1" flipV="1">
                  <a:off x="2374841" y="4756562"/>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正方形/長方形 89"/>
                <p:cNvSpPr/>
                <p:nvPr/>
              </p:nvSpPr>
              <p:spPr>
                <a:xfrm flipH="1">
                  <a:off x="4789115" y="3853211"/>
                  <a:ext cx="269840" cy="1746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平行四辺形 90"/>
                <p:cNvSpPr/>
                <p:nvPr/>
              </p:nvSpPr>
              <p:spPr>
                <a:xfrm>
                  <a:off x="5024034" y="3870675"/>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 name="平行四辺形 91"/>
                <p:cNvSpPr/>
                <p:nvPr/>
              </p:nvSpPr>
              <p:spPr>
                <a:xfrm>
                  <a:off x="4765305" y="3870675"/>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正方形/長方形 92"/>
                <p:cNvSpPr/>
                <p:nvPr/>
              </p:nvSpPr>
              <p:spPr>
                <a:xfrm flipH="1" flipV="1">
                  <a:off x="4789115" y="5318576"/>
                  <a:ext cx="269840" cy="17463"/>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平行四辺形 93"/>
                <p:cNvSpPr/>
                <p:nvPr/>
              </p:nvSpPr>
              <p:spPr>
                <a:xfrm flipV="1">
                  <a:off x="5024034" y="4764499"/>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5" name="平行四辺形 94"/>
                <p:cNvSpPr/>
                <p:nvPr/>
              </p:nvSpPr>
              <p:spPr>
                <a:xfrm flipV="1">
                  <a:off x="4765305" y="4764499"/>
                  <a:ext cx="34920"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6" name="正方形/長方形 95"/>
                <p:cNvSpPr/>
                <p:nvPr/>
              </p:nvSpPr>
              <p:spPr>
                <a:xfrm flipH="1">
                  <a:off x="4789115" y="2062387"/>
                  <a:ext cx="269840" cy="1746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7" name="平行四辺形 96"/>
                <p:cNvSpPr/>
                <p:nvPr/>
              </p:nvSpPr>
              <p:spPr>
                <a:xfrm>
                  <a:off x="5022446" y="2079851"/>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8" name="平行四辺形 97"/>
                <p:cNvSpPr/>
                <p:nvPr/>
              </p:nvSpPr>
              <p:spPr>
                <a:xfrm>
                  <a:off x="4763718" y="2079851"/>
                  <a:ext cx="36507"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9" name="正方形/長方形 98"/>
                <p:cNvSpPr/>
                <p:nvPr/>
              </p:nvSpPr>
              <p:spPr>
                <a:xfrm flipH="1" flipV="1">
                  <a:off x="4789115" y="3527752"/>
                  <a:ext cx="269840" cy="17463"/>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0" name="平行四辺形 99"/>
                <p:cNvSpPr/>
                <p:nvPr/>
              </p:nvSpPr>
              <p:spPr>
                <a:xfrm flipV="1">
                  <a:off x="5022446" y="2973675"/>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1" name="平行四辺形 100"/>
                <p:cNvSpPr/>
                <p:nvPr/>
              </p:nvSpPr>
              <p:spPr>
                <a:xfrm flipV="1">
                  <a:off x="4763718" y="2973675"/>
                  <a:ext cx="36507"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438" name="図形グループ 51"/>
              <p:cNvGrpSpPr>
                <a:grpSpLocks/>
              </p:cNvGrpSpPr>
              <p:nvPr/>
            </p:nvGrpSpPr>
            <p:grpSpPr bwMode="auto">
              <a:xfrm>
                <a:off x="2082562" y="2634035"/>
                <a:ext cx="3009680" cy="2130926"/>
                <a:chOff x="2082562" y="2634035"/>
                <a:chExt cx="3009680" cy="2130926"/>
              </a:xfrm>
            </p:grpSpPr>
            <p:sp>
              <p:nvSpPr>
                <p:cNvPr id="53" name="正方形/長方形 52"/>
                <p:cNvSpPr/>
                <p:nvPr/>
              </p:nvSpPr>
              <p:spPr>
                <a:xfrm>
                  <a:off x="2082779" y="2643453"/>
                  <a:ext cx="68254"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正方形/長方形 53"/>
                <p:cNvSpPr/>
                <p:nvPr/>
              </p:nvSpPr>
              <p:spPr>
                <a:xfrm>
                  <a:off x="2398651" y="2643453"/>
                  <a:ext cx="34920"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正方形/長方形 54"/>
                <p:cNvSpPr/>
                <p:nvPr/>
              </p:nvSpPr>
              <p:spPr>
                <a:xfrm>
                  <a:off x="2151033" y="2786338"/>
                  <a:ext cx="247618" cy="26990"/>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正方形/長方形 55"/>
                <p:cNvSpPr/>
                <p:nvPr/>
              </p:nvSpPr>
              <p:spPr>
                <a:xfrm flipV="1">
                  <a:off x="2082779" y="2813327"/>
                  <a:ext cx="68254"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正方形/長方形 56"/>
                <p:cNvSpPr/>
                <p:nvPr/>
              </p:nvSpPr>
              <p:spPr>
                <a:xfrm flipV="1">
                  <a:off x="2398651" y="2813327"/>
                  <a:ext cx="34920"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正方形/長方形 57"/>
                <p:cNvSpPr/>
                <p:nvPr/>
              </p:nvSpPr>
              <p:spPr>
                <a:xfrm flipV="1">
                  <a:off x="2151033" y="2813327"/>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正方形/長方形 58"/>
                <p:cNvSpPr/>
                <p:nvPr/>
              </p:nvSpPr>
              <p:spPr>
                <a:xfrm>
                  <a:off x="2082779" y="4416813"/>
                  <a:ext cx="68254"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正方形/長方形 59"/>
                <p:cNvSpPr/>
                <p:nvPr/>
              </p:nvSpPr>
              <p:spPr>
                <a:xfrm>
                  <a:off x="2398651" y="4416813"/>
                  <a:ext cx="34920"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 name="正方形/長方形 60"/>
                <p:cNvSpPr/>
                <p:nvPr/>
              </p:nvSpPr>
              <p:spPr>
                <a:xfrm>
                  <a:off x="2151033" y="4561285"/>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2" name="正方形/長方形 61"/>
                <p:cNvSpPr/>
                <p:nvPr/>
              </p:nvSpPr>
              <p:spPr>
                <a:xfrm flipV="1">
                  <a:off x="2082779" y="4586687"/>
                  <a:ext cx="68254"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3" name="正方形/長方形 62"/>
                <p:cNvSpPr/>
                <p:nvPr/>
              </p:nvSpPr>
              <p:spPr>
                <a:xfrm flipV="1">
                  <a:off x="2398651" y="4586687"/>
                  <a:ext cx="34920"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4" name="正方形/長方形 63"/>
                <p:cNvSpPr/>
                <p:nvPr/>
              </p:nvSpPr>
              <p:spPr>
                <a:xfrm flipV="1">
                  <a:off x="2151033" y="4586687"/>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 name="正方形/長方形 64"/>
                <p:cNvSpPr/>
                <p:nvPr/>
              </p:nvSpPr>
              <p:spPr>
                <a:xfrm flipH="1">
                  <a:off x="5024034" y="4424751"/>
                  <a:ext cx="68253"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6" name="正方形/長方形 65"/>
                <p:cNvSpPr/>
                <p:nvPr/>
              </p:nvSpPr>
              <p:spPr>
                <a:xfrm flipH="1">
                  <a:off x="4741496" y="4424751"/>
                  <a:ext cx="34920"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7" name="正方形/長方形 66"/>
                <p:cNvSpPr/>
                <p:nvPr/>
              </p:nvSpPr>
              <p:spPr>
                <a:xfrm flipH="1">
                  <a:off x="4776416" y="4569223"/>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正方形/長方形 67"/>
                <p:cNvSpPr/>
                <p:nvPr/>
              </p:nvSpPr>
              <p:spPr>
                <a:xfrm flipH="1" flipV="1">
                  <a:off x="5024034" y="4594625"/>
                  <a:ext cx="68253"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9" name="正方形/長方形 68"/>
                <p:cNvSpPr/>
                <p:nvPr/>
              </p:nvSpPr>
              <p:spPr>
                <a:xfrm flipH="1" flipV="1">
                  <a:off x="4741496" y="4594625"/>
                  <a:ext cx="34920"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正方形/長方形 69"/>
                <p:cNvSpPr/>
                <p:nvPr/>
              </p:nvSpPr>
              <p:spPr>
                <a:xfrm flipH="1" flipV="1">
                  <a:off x="4776416" y="4594625"/>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 name="正方形/長方形 70"/>
                <p:cNvSpPr/>
                <p:nvPr/>
              </p:nvSpPr>
              <p:spPr>
                <a:xfrm flipH="1">
                  <a:off x="5024034" y="2633927"/>
                  <a:ext cx="68253"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正方形/長方形 71"/>
                <p:cNvSpPr/>
                <p:nvPr/>
              </p:nvSpPr>
              <p:spPr>
                <a:xfrm flipH="1">
                  <a:off x="4739908" y="2633927"/>
                  <a:ext cx="36508" cy="169875"/>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3" name="正方形/長方形 72"/>
                <p:cNvSpPr/>
                <p:nvPr/>
              </p:nvSpPr>
              <p:spPr>
                <a:xfrm flipH="1">
                  <a:off x="4776416" y="2778400"/>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4" name="正方形/長方形 73"/>
                <p:cNvSpPr/>
                <p:nvPr/>
              </p:nvSpPr>
              <p:spPr>
                <a:xfrm flipH="1" flipV="1">
                  <a:off x="5024034" y="2803802"/>
                  <a:ext cx="68253"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正方形/長方形 74"/>
                <p:cNvSpPr/>
                <p:nvPr/>
              </p:nvSpPr>
              <p:spPr>
                <a:xfrm flipH="1" flipV="1">
                  <a:off x="4739908" y="2803802"/>
                  <a:ext cx="36508" cy="169874"/>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6" name="正方形/長方形 75"/>
                <p:cNvSpPr/>
                <p:nvPr/>
              </p:nvSpPr>
              <p:spPr>
                <a:xfrm flipH="1" flipV="1">
                  <a:off x="4776416" y="2803802"/>
                  <a:ext cx="247618" cy="25402"/>
                </a:xfrm>
                <a:prstGeom prst="rect">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grpSp>
          <p:nvGrpSpPr>
            <p:cNvPr id="14386" name="図形グループ 101"/>
            <p:cNvGrpSpPr>
              <a:grpSpLocks/>
            </p:cNvGrpSpPr>
            <p:nvPr/>
          </p:nvGrpSpPr>
          <p:grpSpPr bwMode="auto">
            <a:xfrm>
              <a:off x="3695828" y="1935443"/>
              <a:ext cx="3828941" cy="3541145"/>
              <a:chOff x="1645707" y="1928761"/>
              <a:chExt cx="3828941" cy="3541145"/>
            </a:xfrm>
          </p:grpSpPr>
          <p:pic>
            <p:nvPicPr>
              <p:cNvPr id="14412" name="図 10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45707" y="1928761"/>
                <a:ext cx="3828941" cy="354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平行四辺形 103"/>
              <p:cNvSpPr/>
              <p:nvPr/>
            </p:nvSpPr>
            <p:spPr>
              <a:xfrm>
                <a:off x="2174842" y="2087789"/>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5" name="平行四辺形 104"/>
              <p:cNvSpPr/>
              <p:nvPr/>
            </p:nvSpPr>
            <p:spPr>
              <a:xfrm>
                <a:off x="2282778" y="2087789"/>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6" name="平行四辺形 105"/>
              <p:cNvSpPr/>
              <p:nvPr/>
            </p:nvSpPr>
            <p:spPr>
              <a:xfrm flipV="1">
                <a:off x="2174842" y="2984789"/>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7" name="平行四辺形 106"/>
              <p:cNvSpPr/>
              <p:nvPr/>
            </p:nvSpPr>
            <p:spPr>
              <a:xfrm flipV="1">
                <a:off x="2282778" y="2984789"/>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8" name="平行四辺形 107"/>
              <p:cNvSpPr/>
              <p:nvPr/>
            </p:nvSpPr>
            <p:spPr>
              <a:xfrm>
                <a:off x="2174842" y="3861150"/>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9" name="平行四辺形 108"/>
              <p:cNvSpPr/>
              <p:nvPr/>
            </p:nvSpPr>
            <p:spPr>
              <a:xfrm>
                <a:off x="2282778" y="3861150"/>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0" name="平行四辺形 109"/>
              <p:cNvSpPr/>
              <p:nvPr/>
            </p:nvSpPr>
            <p:spPr>
              <a:xfrm flipV="1">
                <a:off x="2174842" y="4758149"/>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1" name="平行四辺形 110"/>
              <p:cNvSpPr/>
              <p:nvPr/>
            </p:nvSpPr>
            <p:spPr>
              <a:xfrm flipV="1">
                <a:off x="2282778" y="4758149"/>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 name="平行四辺形 111"/>
              <p:cNvSpPr/>
              <p:nvPr/>
            </p:nvSpPr>
            <p:spPr>
              <a:xfrm flipH="1">
                <a:off x="4914510" y="3869087"/>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3" name="平行四辺形 112"/>
              <p:cNvSpPr/>
              <p:nvPr/>
            </p:nvSpPr>
            <p:spPr>
              <a:xfrm flipH="1">
                <a:off x="4806574" y="3869087"/>
                <a:ext cx="36508" cy="554076"/>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4" name="平行四辺形 113"/>
              <p:cNvSpPr/>
              <p:nvPr/>
            </p:nvSpPr>
            <p:spPr>
              <a:xfrm flipH="1" flipV="1">
                <a:off x="4916098" y="4766087"/>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5" name="平行四辺形 114"/>
              <p:cNvSpPr/>
              <p:nvPr/>
            </p:nvSpPr>
            <p:spPr>
              <a:xfrm flipH="1" flipV="1">
                <a:off x="4806574" y="4766087"/>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6" name="平行四辺形 115"/>
              <p:cNvSpPr/>
              <p:nvPr/>
            </p:nvSpPr>
            <p:spPr>
              <a:xfrm flipH="1">
                <a:off x="4914510" y="2079851"/>
                <a:ext cx="36508" cy="552488"/>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7" name="平行四辺形 116"/>
              <p:cNvSpPr/>
              <p:nvPr/>
            </p:nvSpPr>
            <p:spPr>
              <a:xfrm flipH="1">
                <a:off x="4806574" y="2079851"/>
                <a:ext cx="34920" cy="552488"/>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8" name="平行四辺形 117"/>
              <p:cNvSpPr/>
              <p:nvPr/>
            </p:nvSpPr>
            <p:spPr>
              <a:xfrm flipH="1" flipV="1">
                <a:off x="4914510" y="2975263"/>
                <a:ext cx="36508"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9" name="平行四辺形 118"/>
              <p:cNvSpPr/>
              <p:nvPr/>
            </p:nvSpPr>
            <p:spPr>
              <a:xfrm flipH="1" flipV="1">
                <a:off x="4806574" y="2975263"/>
                <a:ext cx="34920" cy="554075"/>
              </a:xfrm>
              <a:prstGeom prst="parallelogram">
                <a:avLst>
                  <a:gd name="adj" fmla="val 68114"/>
                </a:avLst>
              </a:prstGeom>
              <a:solidFill>
                <a:srgbClr val="C7B670"/>
              </a:solidFill>
              <a:ln>
                <a:solidFill>
                  <a:srgbClr val="C7B6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0" name="正方形/長方形 119"/>
              <p:cNvSpPr/>
              <p:nvPr/>
            </p:nvSpPr>
            <p:spPr>
              <a:xfrm>
                <a:off x="2173255" y="2643452"/>
                <a:ext cx="122221" cy="12065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1" name="正方形/長方形 120"/>
              <p:cNvSpPr/>
              <p:nvPr/>
            </p:nvSpPr>
            <p:spPr>
              <a:xfrm flipV="1">
                <a:off x="2173255" y="2860955"/>
                <a:ext cx="122221" cy="12224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2" name="正方形/長方形 121"/>
              <p:cNvSpPr/>
              <p:nvPr/>
            </p:nvSpPr>
            <p:spPr>
              <a:xfrm>
                <a:off x="2173255" y="4416813"/>
                <a:ext cx="122221" cy="12065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3" name="正方形/長方形 122"/>
              <p:cNvSpPr/>
              <p:nvPr/>
            </p:nvSpPr>
            <p:spPr>
              <a:xfrm flipV="1">
                <a:off x="2173255" y="4634315"/>
                <a:ext cx="122221" cy="122246"/>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4" name="正方形/長方形 123"/>
              <p:cNvSpPr/>
              <p:nvPr/>
            </p:nvSpPr>
            <p:spPr>
              <a:xfrm flipH="1">
                <a:off x="4830384" y="4424751"/>
                <a:ext cx="122221" cy="122246"/>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5" name="正方形/長方形 124"/>
              <p:cNvSpPr/>
              <p:nvPr/>
            </p:nvSpPr>
            <p:spPr>
              <a:xfrm flipH="1" flipV="1">
                <a:off x="4830384" y="4642254"/>
                <a:ext cx="122221" cy="12224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6" name="正方形/長方形 125"/>
              <p:cNvSpPr/>
              <p:nvPr/>
            </p:nvSpPr>
            <p:spPr>
              <a:xfrm flipH="1">
                <a:off x="4830384" y="2633927"/>
                <a:ext cx="120634" cy="122246"/>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7" name="正方形/長方形 126"/>
              <p:cNvSpPr/>
              <p:nvPr/>
            </p:nvSpPr>
            <p:spPr>
              <a:xfrm flipH="1" flipV="1">
                <a:off x="4830384" y="2853017"/>
                <a:ext cx="120634" cy="12065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387" name="図形グループ 127"/>
            <p:cNvGrpSpPr>
              <a:grpSpLocks/>
            </p:cNvGrpSpPr>
            <p:nvPr/>
          </p:nvGrpSpPr>
          <p:grpSpPr bwMode="auto">
            <a:xfrm flipH="1">
              <a:off x="6797310" y="1168895"/>
              <a:ext cx="2232390" cy="1245830"/>
              <a:chOff x="148176" y="1204957"/>
              <a:chExt cx="2232390" cy="1245830"/>
            </a:xfrm>
          </p:grpSpPr>
          <p:sp>
            <p:nvSpPr>
              <p:cNvPr id="129" name="正方形/長方形 128"/>
              <p:cNvSpPr/>
              <p:nvPr/>
            </p:nvSpPr>
            <p:spPr>
              <a:xfrm>
                <a:off x="148176" y="1204957"/>
                <a:ext cx="2231734" cy="4350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ysClr val="windowText" lastClr="000000"/>
                    </a:solidFill>
                  </a:rPr>
                  <a:t>機械的ストッパー</a:t>
                </a:r>
              </a:p>
            </p:txBody>
          </p:sp>
          <p:cxnSp>
            <p:nvCxnSpPr>
              <p:cNvPr id="130" name="直線矢印コネクタ 129"/>
              <p:cNvCxnSpPr/>
              <p:nvPr/>
            </p:nvCxnSpPr>
            <p:spPr>
              <a:xfrm>
                <a:off x="1200552" y="1639962"/>
                <a:ext cx="609521" cy="52708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1" name="ドーナツ 130"/>
              <p:cNvSpPr/>
              <p:nvPr/>
            </p:nvSpPr>
            <p:spPr>
              <a:xfrm>
                <a:off x="1760866" y="2117832"/>
                <a:ext cx="334919" cy="333398"/>
              </a:xfrm>
              <a:prstGeom prst="donut">
                <a:avLst>
                  <a:gd name="adj" fmla="val 710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grpSp>
        <p:grpSp>
          <p:nvGrpSpPr>
            <p:cNvPr id="14388" name="図形グループ 131"/>
            <p:cNvGrpSpPr>
              <a:grpSpLocks/>
            </p:cNvGrpSpPr>
            <p:nvPr/>
          </p:nvGrpSpPr>
          <p:grpSpPr bwMode="auto">
            <a:xfrm flipH="1">
              <a:off x="5221765" y="2351140"/>
              <a:ext cx="3807935" cy="2473576"/>
              <a:chOff x="148176" y="2387202"/>
              <a:chExt cx="3807935" cy="2473576"/>
            </a:xfrm>
          </p:grpSpPr>
          <p:sp>
            <p:nvSpPr>
              <p:cNvPr id="133" name="正方形/長方形 132"/>
              <p:cNvSpPr/>
              <p:nvPr/>
            </p:nvSpPr>
            <p:spPr>
              <a:xfrm>
                <a:off x="148176" y="2387726"/>
                <a:ext cx="1014281" cy="668384"/>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ysClr val="windowText" lastClr="000000"/>
                    </a:solidFill>
                  </a:rPr>
                  <a:t>振動子</a:t>
                </a:r>
              </a:p>
              <a:p>
                <a:pPr algn="ctr">
                  <a:defRPr/>
                </a:pPr>
                <a:r>
                  <a:rPr lang="ja-JP" altLang="en-US" sz="2000" dirty="0">
                    <a:solidFill>
                      <a:sysClr val="windowText" lastClr="000000"/>
                    </a:solidFill>
                  </a:rPr>
                  <a:t>質量部</a:t>
                </a:r>
              </a:p>
            </p:txBody>
          </p:sp>
          <p:sp>
            <p:nvSpPr>
              <p:cNvPr id="134" name="ドーナツ 133"/>
              <p:cNvSpPr/>
              <p:nvPr/>
            </p:nvSpPr>
            <p:spPr>
              <a:xfrm>
                <a:off x="3184668" y="2609991"/>
                <a:ext cx="771425" cy="2251231"/>
              </a:xfrm>
              <a:prstGeom prst="donut">
                <a:avLst>
                  <a:gd name="adj" fmla="val 2934"/>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135" name="直線矢印コネクタ 134"/>
              <p:cNvCxnSpPr/>
              <p:nvPr/>
            </p:nvCxnSpPr>
            <p:spPr>
              <a:xfrm>
                <a:off x="1162457" y="2721124"/>
                <a:ext cx="2134909" cy="21750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389" name="図形グループ 135"/>
            <p:cNvGrpSpPr>
              <a:grpSpLocks/>
            </p:cNvGrpSpPr>
            <p:nvPr/>
          </p:nvGrpSpPr>
          <p:grpSpPr bwMode="auto">
            <a:xfrm flipH="1">
              <a:off x="3275762" y="4964285"/>
              <a:ext cx="5753935" cy="1527866"/>
              <a:chOff x="148177" y="5000347"/>
              <a:chExt cx="5444205" cy="1527866"/>
            </a:xfrm>
          </p:grpSpPr>
          <p:sp>
            <p:nvSpPr>
              <p:cNvPr id="137" name="正方形/長方形 136"/>
              <p:cNvSpPr/>
              <p:nvPr/>
            </p:nvSpPr>
            <p:spPr>
              <a:xfrm>
                <a:off x="148174" y="5239074"/>
                <a:ext cx="1290090" cy="796980"/>
              </a:xfrm>
              <a:prstGeom prst="rect">
                <a:avLst/>
              </a:prstGeom>
              <a:solidFill>
                <a:srgbClr val="FEDDD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ysClr val="windowText" lastClr="000000"/>
                    </a:solidFill>
                  </a:rPr>
                  <a:t>双安定</a:t>
                </a:r>
              </a:p>
              <a:p>
                <a:pPr algn="ctr">
                  <a:defRPr/>
                </a:pPr>
                <a:r>
                  <a:rPr lang="ja-JP" altLang="en-US" dirty="0">
                    <a:solidFill>
                      <a:sysClr val="windowText" lastClr="000000"/>
                    </a:solidFill>
                  </a:rPr>
                  <a:t>電極</a:t>
                </a:r>
              </a:p>
            </p:txBody>
          </p:sp>
          <p:sp>
            <p:nvSpPr>
              <p:cNvPr id="138" name="ドーナツ 137"/>
              <p:cNvSpPr/>
              <p:nvPr/>
            </p:nvSpPr>
            <p:spPr>
              <a:xfrm>
                <a:off x="2473038" y="5000932"/>
                <a:ext cx="2159661" cy="514386"/>
              </a:xfrm>
              <a:prstGeom prst="donut">
                <a:avLst>
                  <a:gd name="adj" fmla="val 2934"/>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139" name="直線矢印コネクタ 138"/>
              <p:cNvCxnSpPr/>
              <p:nvPr/>
            </p:nvCxnSpPr>
            <p:spPr>
              <a:xfrm flipV="1">
                <a:off x="1438264" y="5258125"/>
                <a:ext cx="1034774" cy="37943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405" name="テキスト ボックス 139"/>
              <p:cNvSpPr txBox="1">
                <a:spLocks noChangeArrowheads="1"/>
              </p:cNvSpPr>
              <p:nvPr/>
            </p:nvSpPr>
            <p:spPr bwMode="auto">
              <a:xfrm>
                <a:off x="1547912" y="5697216"/>
                <a:ext cx="40444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buClr>
                    <a:srgbClr val="FF0000"/>
                  </a:buClr>
                  <a:buFont typeface="Wingdings" panose="05000000000000000000" pitchFamily="2" charset="2"/>
                  <a:buChar char="u"/>
                </a:pPr>
                <a:r>
                  <a:rPr lang="ja-JP" altLang="en-US"/>
                  <a:t>縞状の電極による引力で</a:t>
                </a:r>
                <a:r>
                  <a:rPr lang="en-US" altLang="ja-JP"/>
                  <a:t/>
                </a:r>
                <a:br>
                  <a:rPr lang="en-US" altLang="ja-JP"/>
                </a:br>
                <a:r>
                  <a:rPr lang="ja-JP" altLang="en-US"/>
                  <a:t>双安定ポテンシャルを生成</a:t>
                </a:r>
              </a:p>
            </p:txBody>
          </p:sp>
        </p:grpSp>
        <p:grpSp>
          <p:nvGrpSpPr>
            <p:cNvPr id="14390" name="図形グループ 140"/>
            <p:cNvGrpSpPr>
              <a:grpSpLocks/>
            </p:cNvGrpSpPr>
            <p:nvPr/>
          </p:nvGrpSpPr>
          <p:grpSpPr bwMode="auto">
            <a:xfrm flipH="1">
              <a:off x="3909450" y="1173093"/>
              <a:ext cx="1698279" cy="2537282"/>
              <a:chOff x="3570147" y="1209155"/>
              <a:chExt cx="1698279" cy="2537282"/>
            </a:xfrm>
          </p:grpSpPr>
          <p:sp>
            <p:nvSpPr>
              <p:cNvPr id="142" name="ドーナツ 141"/>
              <p:cNvSpPr/>
              <p:nvPr/>
            </p:nvSpPr>
            <p:spPr>
              <a:xfrm>
                <a:off x="4576724" y="1887629"/>
                <a:ext cx="692060" cy="1859091"/>
              </a:xfrm>
              <a:prstGeom prst="donut">
                <a:avLst>
                  <a:gd name="adj" fmla="val 5532"/>
                </a:avLst>
              </a:prstGeom>
              <a:solidFill>
                <a:srgbClr val="0000FF"/>
              </a:solid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43" name="正方形/長方形 142"/>
              <p:cNvSpPr/>
              <p:nvPr/>
            </p:nvSpPr>
            <p:spPr>
              <a:xfrm>
                <a:off x="3570380" y="1209719"/>
                <a:ext cx="1539675" cy="4350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2000" dirty="0">
                    <a:solidFill>
                      <a:sysClr val="windowText" lastClr="000000"/>
                    </a:solidFill>
                  </a:rPr>
                  <a:t>MEMS</a:t>
                </a:r>
                <a:r>
                  <a:rPr lang="ja-JP" altLang="en-US" sz="2000" dirty="0">
                    <a:solidFill>
                      <a:sysClr val="windowText" lastClr="000000"/>
                    </a:solidFill>
                  </a:rPr>
                  <a:t>バネ</a:t>
                </a:r>
              </a:p>
            </p:txBody>
          </p:sp>
          <p:cxnSp>
            <p:nvCxnSpPr>
              <p:cNvPr id="144" name="直線矢印コネクタ 143"/>
              <p:cNvCxnSpPr/>
              <p:nvPr/>
            </p:nvCxnSpPr>
            <p:spPr>
              <a:xfrm>
                <a:off x="4340218" y="1644724"/>
                <a:ext cx="338093" cy="51438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grpSp>
          <p:nvGrpSpPr>
            <p:cNvPr id="14391" name="図形グループ 144"/>
            <p:cNvGrpSpPr>
              <a:grpSpLocks/>
            </p:cNvGrpSpPr>
            <p:nvPr/>
          </p:nvGrpSpPr>
          <p:grpSpPr bwMode="auto">
            <a:xfrm flipH="1">
              <a:off x="6065134" y="2475482"/>
              <a:ext cx="2964565" cy="2427515"/>
              <a:chOff x="148177" y="2511544"/>
              <a:chExt cx="2964565" cy="2427515"/>
            </a:xfrm>
          </p:grpSpPr>
          <p:sp>
            <p:nvSpPr>
              <p:cNvPr id="146" name="ドーナツ 145"/>
              <p:cNvSpPr/>
              <p:nvPr/>
            </p:nvSpPr>
            <p:spPr>
              <a:xfrm>
                <a:off x="2498958" y="2511560"/>
                <a:ext cx="614282" cy="2427456"/>
              </a:xfrm>
              <a:prstGeom prst="donut">
                <a:avLst>
                  <a:gd name="adj" fmla="val 2934"/>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47" name="正方形/長方形 146"/>
              <p:cNvSpPr/>
              <p:nvPr/>
            </p:nvSpPr>
            <p:spPr>
              <a:xfrm>
                <a:off x="148176" y="3335530"/>
                <a:ext cx="1204756" cy="684259"/>
              </a:xfrm>
              <a:prstGeom prst="rect">
                <a:avLst/>
              </a:prstGeom>
              <a:solidFill>
                <a:schemeClr val="accent1">
                  <a:lumMod val="20000"/>
                  <a:lumOff val="80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ysClr val="windowText" lastClr="000000"/>
                    </a:solidFill>
                  </a:rPr>
                  <a:t>右側</a:t>
                </a:r>
              </a:p>
              <a:p>
                <a:pPr algn="ctr">
                  <a:defRPr/>
                </a:pPr>
                <a:r>
                  <a:rPr lang="ja-JP" altLang="en-US" sz="2000" dirty="0">
                    <a:solidFill>
                      <a:sysClr val="windowText" lastClr="000000"/>
                    </a:solidFill>
                  </a:rPr>
                  <a:t>発電電極</a:t>
                </a:r>
              </a:p>
            </p:txBody>
          </p:sp>
          <p:cxnSp>
            <p:nvCxnSpPr>
              <p:cNvPr id="148" name="直線矢印コネクタ 147"/>
              <p:cNvCxnSpPr/>
              <p:nvPr/>
            </p:nvCxnSpPr>
            <p:spPr>
              <a:xfrm>
                <a:off x="1352932" y="3676866"/>
                <a:ext cx="1146026" cy="49216"/>
              </a:xfrm>
              <a:prstGeom prst="straightConnector1">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392" name="図形グループ 148"/>
            <p:cNvGrpSpPr>
              <a:grpSpLocks/>
            </p:cNvGrpSpPr>
            <p:nvPr/>
          </p:nvGrpSpPr>
          <p:grpSpPr bwMode="auto">
            <a:xfrm flipH="1">
              <a:off x="4575750" y="2511913"/>
              <a:ext cx="4449151" cy="2427515"/>
              <a:chOff x="148177" y="1578061"/>
              <a:chExt cx="4449151" cy="2427515"/>
            </a:xfrm>
          </p:grpSpPr>
          <p:sp>
            <p:nvSpPr>
              <p:cNvPr id="150" name="ドーナツ 149"/>
              <p:cNvSpPr/>
              <p:nvPr/>
            </p:nvSpPr>
            <p:spPr>
              <a:xfrm>
                <a:off x="3983040" y="1578161"/>
                <a:ext cx="614282" cy="2427455"/>
              </a:xfrm>
              <a:prstGeom prst="donut">
                <a:avLst>
                  <a:gd name="adj" fmla="val 2934"/>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51" name="正方形/長方形 150"/>
              <p:cNvSpPr/>
              <p:nvPr/>
            </p:nvSpPr>
            <p:spPr>
              <a:xfrm>
                <a:off x="148140" y="3284841"/>
                <a:ext cx="1204755" cy="684260"/>
              </a:xfrm>
              <a:prstGeom prst="rect">
                <a:avLst/>
              </a:prstGeom>
              <a:solidFill>
                <a:schemeClr val="accent1">
                  <a:lumMod val="20000"/>
                  <a:lumOff val="80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a:solidFill>
                      <a:sysClr val="windowText" lastClr="000000"/>
                    </a:solidFill>
                  </a:rPr>
                  <a:t>左側</a:t>
                </a:r>
                <a:endParaRPr lang="ja-JP" altLang="en-US" sz="2000" dirty="0">
                  <a:solidFill>
                    <a:sysClr val="windowText" lastClr="000000"/>
                  </a:solidFill>
                </a:endParaRPr>
              </a:p>
              <a:p>
                <a:pPr algn="ctr">
                  <a:defRPr/>
                </a:pPr>
                <a:r>
                  <a:rPr lang="ja-JP" altLang="en-US" sz="2000" dirty="0">
                    <a:solidFill>
                      <a:sysClr val="windowText" lastClr="000000"/>
                    </a:solidFill>
                  </a:rPr>
                  <a:t>発電電極</a:t>
                </a:r>
              </a:p>
            </p:txBody>
          </p:sp>
          <p:cxnSp>
            <p:nvCxnSpPr>
              <p:cNvPr id="152" name="直線矢印コネクタ 151"/>
              <p:cNvCxnSpPr/>
              <p:nvPr/>
            </p:nvCxnSpPr>
            <p:spPr>
              <a:xfrm flipV="1">
                <a:off x="1352895" y="3649991"/>
                <a:ext cx="2720620" cy="26990"/>
              </a:xfrm>
              <a:prstGeom prst="straightConnector1">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pSp>
      <p:pic>
        <p:nvPicPr>
          <p:cNvPr id="14340" name="図 152"/>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86450" y="2386013"/>
            <a:ext cx="3184525"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図 153"/>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21375" y="4278313"/>
            <a:ext cx="3184525"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2" name="図形グループ 154"/>
          <p:cNvGrpSpPr>
            <a:grpSpLocks/>
          </p:cNvGrpSpPr>
          <p:nvPr/>
        </p:nvGrpSpPr>
        <p:grpSpPr bwMode="auto">
          <a:xfrm>
            <a:off x="6486525" y="827088"/>
            <a:ext cx="2160588" cy="1536700"/>
            <a:chOff x="6063070" y="1915144"/>
            <a:chExt cx="2543687" cy="1992974"/>
          </a:xfrm>
        </p:grpSpPr>
        <p:sp>
          <p:nvSpPr>
            <p:cNvPr id="156" name="フレーム 155"/>
            <p:cNvSpPr/>
            <p:nvPr/>
          </p:nvSpPr>
          <p:spPr>
            <a:xfrm>
              <a:off x="6063070" y="1915144"/>
              <a:ext cx="2543687" cy="1992974"/>
            </a:xfrm>
            <a:prstGeom prst="frame">
              <a:avLst>
                <a:gd name="adj1" fmla="val 1237"/>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Times New Roman" charset="0"/>
                <a:ea typeface="Times New Roman" charset="0"/>
                <a:cs typeface="Times New Roman" charset="0"/>
              </a:endParaRPr>
            </a:p>
          </p:txBody>
        </p:sp>
        <p:grpSp>
          <p:nvGrpSpPr>
            <p:cNvPr id="14345" name="図形グループ 156"/>
            <p:cNvGrpSpPr>
              <a:grpSpLocks/>
            </p:cNvGrpSpPr>
            <p:nvPr/>
          </p:nvGrpSpPr>
          <p:grpSpPr bwMode="auto">
            <a:xfrm rot="5400000">
              <a:off x="6078664" y="2729319"/>
              <a:ext cx="333436" cy="364624"/>
              <a:chOff x="3923908" y="1412720"/>
              <a:chExt cx="422268" cy="1556463"/>
            </a:xfrm>
          </p:grpSpPr>
          <p:cxnSp>
            <p:nvCxnSpPr>
              <p:cNvPr id="187" name="直線コネクタ 186"/>
              <p:cNvCxnSpPr/>
              <p:nvPr/>
            </p:nvCxnSpPr>
            <p:spPr>
              <a:xfrm>
                <a:off x="4140256" y="1413454"/>
                <a:ext cx="0" cy="3590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flipH="1">
                <a:off x="3923844" y="1772470"/>
                <a:ext cx="216412" cy="71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直線コネクタ 188"/>
              <p:cNvCxnSpPr/>
              <p:nvPr/>
            </p:nvCxnSpPr>
            <p:spPr>
              <a:xfrm>
                <a:off x="3923845" y="1844273"/>
                <a:ext cx="422393" cy="1356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a:xfrm flipH="1">
                <a:off x="3923844" y="1955964"/>
                <a:ext cx="422393" cy="1436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79" name="図形グループ 190"/>
              <p:cNvGrpSpPr>
                <a:grpSpLocks/>
              </p:cNvGrpSpPr>
              <p:nvPr/>
            </p:nvGrpSpPr>
            <p:grpSpPr bwMode="auto">
              <a:xfrm rot="10800000">
                <a:off x="3923908" y="2120127"/>
                <a:ext cx="422268" cy="849056"/>
                <a:chOff x="3923908" y="1412720"/>
                <a:chExt cx="422268" cy="849056"/>
              </a:xfrm>
            </p:grpSpPr>
            <p:cxnSp>
              <p:nvCxnSpPr>
                <p:cNvPr id="192" name="直線コネクタ 191"/>
                <p:cNvCxnSpPr/>
                <p:nvPr/>
              </p:nvCxnSpPr>
              <p:spPr>
                <a:xfrm>
                  <a:off x="4145473" y="1436659"/>
                  <a:ext cx="0" cy="3590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直線コネクタ 192"/>
                <p:cNvCxnSpPr/>
                <p:nvPr/>
              </p:nvCxnSpPr>
              <p:spPr>
                <a:xfrm flipH="1">
                  <a:off x="3936882" y="1795666"/>
                  <a:ext cx="216412" cy="7180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a:off x="3929062" y="1867474"/>
                  <a:ext cx="422393" cy="1356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3929062" y="2003100"/>
                  <a:ext cx="422393" cy="1436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a:off x="3929062" y="2138730"/>
                  <a:ext cx="422393" cy="1436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346" name="図形グループ 157"/>
            <p:cNvGrpSpPr>
              <a:grpSpLocks/>
            </p:cNvGrpSpPr>
            <p:nvPr/>
          </p:nvGrpSpPr>
          <p:grpSpPr bwMode="auto">
            <a:xfrm rot="5400000">
              <a:off x="8064631" y="2548040"/>
              <a:ext cx="333436" cy="734918"/>
              <a:chOff x="3923908" y="1412720"/>
              <a:chExt cx="422268" cy="1556463"/>
            </a:xfrm>
          </p:grpSpPr>
          <p:cxnSp>
            <p:nvCxnSpPr>
              <p:cNvPr id="177" name="直線コネクタ 176"/>
              <p:cNvCxnSpPr/>
              <p:nvPr/>
            </p:nvCxnSpPr>
            <p:spPr>
              <a:xfrm>
                <a:off x="4140571" y="1411718"/>
                <a:ext cx="0" cy="36020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p:cNvCxnSpPr/>
              <p:nvPr/>
            </p:nvCxnSpPr>
            <p:spPr>
              <a:xfrm flipH="1">
                <a:off x="3924160" y="1760046"/>
                <a:ext cx="216412" cy="712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p:cNvCxnSpPr/>
              <p:nvPr/>
            </p:nvCxnSpPr>
            <p:spPr>
              <a:xfrm>
                <a:off x="3924161" y="1843173"/>
                <a:ext cx="422393" cy="1385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a:xfrm flipH="1">
                <a:off x="3924161" y="1969837"/>
                <a:ext cx="422393" cy="1424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69" name="図形グループ 180"/>
              <p:cNvGrpSpPr>
                <a:grpSpLocks/>
              </p:cNvGrpSpPr>
              <p:nvPr/>
            </p:nvGrpSpPr>
            <p:grpSpPr bwMode="auto">
              <a:xfrm rot="10800000">
                <a:off x="3923908" y="2120127"/>
                <a:ext cx="422268" cy="849056"/>
                <a:chOff x="3923908" y="1412720"/>
                <a:chExt cx="422268" cy="849056"/>
              </a:xfrm>
            </p:grpSpPr>
            <p:cxnSp>
              <p:nvCxnSpPr>
                <p:cNvPr id="182" name="直線コネクタ 181"/>
                <p:cNvCxnSpPr/>
                <p:nvPr/>
              </p:nvCxnSpPr>
              <p:spPr>
                <a:xfrm>
                  <a:off x="4145156" y="1426460"/>
                  <a:ext cx="0" cy="3602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3936567" y="1786661"/>
                  <a:ext cx="216412" cy="712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直線コネクタ 183"/>
                <p:cNvCxnSpPr/>
                <p:nvPr/>
              </p:nvCxnSpPr>
              <p:spPr>
                <a:xfrm>
                  <a:off x="3928745" y="1853951"/>
                  <a:ext cx="422393" cy="1424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直線コネクタ 184"/>
                <p:cNvCxnSpPr/>
                <p:nvPr/>
              </p:nvCxnSpPr>
              <p:spPr>
                <a:xfrm flipH="1">
                  <a:off x="3928745" y="1996449"/>
                  <a:ext cx="422393" cy="1385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a:xfrm>
                  <a:off x="3928746" y="2134988"/>
                  <a:ext cx="422393" cy="13854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59" name="正方形/長方形 158"/>
            <p:cNvSpPr/>
            <p:nvPr/>
          </p:nvSpPr>
          <p:spPr>
            <a:xfrm>
              <a:off x="6818139" y="1943968"/>
              <a:ext cx="199982" cy="80295"/>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60" name="正方形/長方形 159"/>
            <p:cNvSpPr/>
            <p:nvPr/>
          </p:nvSpPr>
          <p:spPr>
            <a:xfrm>
              <a:off x="7233054" y="1943968"/>
              <a:ext cx="224278" cy="80295"/>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61" name="正方形/長方形 160"/>
            <p:cNvSpPr/>
            <p:nvPr/>
          </p:nvSpPr>
          <p:spPr>
            <a:xfrm>
              <a:off x="7657313" y="1943968"/>
              <a:ext cx="207457" cy="80295"/>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grpSp>
          <p:nvGrpSpPr>
            <p:cNvPr id="14350" name="図形グループ 161"/>
            <p:cNvGrpSpPr>
              <a:grpSpLocks/>
            </p:cNvGrpSpPr>
            <p:nvPr/>
          </p:nvGrpSpPr>
          <p:grpSpPr bwMode="auto">
            <a:xfrm>
              <a:off x="6416524" y="2154967"/>
              <a:ext cx="1455900" cy="1513326"/>
              <a:chOff x="6604582" y="2154967"/>
              <a:chExt cx="1455900" cy="1513326"/>
            </a:xfrm>
          </p:grpSpPr>
          <p:sp>
            <p:nvSpPr>
              <p:cNvPr id="166" name="正方形/長方形 165"/>
              <p:cNvSpPr/>
              <p:nvPr/>
            </p:nvSpPr>
            <p:spPr>
              <a:xfrm>
                <a:off x="6604367" y="2234266"/>
                <a:ext cx="1455938" cy="1354728"/>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grpSp>
            <p:nvGrpSpPr>
              <p:cNvPr id="14355" name="図形グループ 166"/>
              <p:cNvGrpSpPr>
                <a:grpSpLocks/>
              </p:cNvGrpSpPr>
              <p:nvPr/>
            </p:nvGrpSpPr>
            <p:grpSpPr bwMode="auto">
              <a:xfrm>
                <a:off x="6604582" y="2154967"/>
                <a:ext cx="1452712" cy="79869"/>
                <a:chOff x="2108020" y="2492476"/>
                <a:chExt cx="3031767" cy="149124"/>
              </a:xfrm>
            </p:grpSpPr>
            <p:sp>
              <p:nvSpPr>
                <p:cNvPr id="173" name="正方形/長方形 172"/>
                <p:cNvSpPr/>
                <p:nvPr/>
              </p:nvSpPr>
              <p:spPr>
                <a:xfrm>
                  <a:off x="2107570" y="2490616"/>
                  <a:ext cx="448558" cy="149918"/>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4" name="正方形/長方形 173"/>
                <p:cNvSpPr/>
                <p:nvPr/>
              </p:nvSpPr>
              <p:spPr>
                <a:xfrm>
                  <a:off x="2969583" y="2490616"/>
                  <a:ext cx="452460" cy="149918"/>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5" name="正方形/長方形 174"/>
                <p:cNvSpPr/>
                <p:nvPr/>
              </p:nvSpPr>
              <p:spPr>
                <a:xfrm>
                  <a:off x="3894006" y="2490616"/>
                  <a:ext cx="409553" cy="149918"/>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6" name="正方形/長方形 175"/>
                <p:cNvSpPr/>
                <p:nvPr/>
              </p:nvSpPr>
              <p:spPr>
                <a:xfrm>
                  <a:off x="4736517" y="2490616"/>
                  <a:ext cx="401752" cy="149918"/>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grpSp>
          <p:grpSp>
            <p:nvGrpSpPr>
              <p:cNvPr id="14356" name="図形グループ 167"/>
              <p:cNvGrpSpPr>
                <a:grpSpLocks/>
              </p:cNvGrpSpPr>
              <p:nvPr/>
            </p:nvGrpSpPr>
            <p:grpSpPr bwMode="auto">
              <a:xfrm flipV="1">
                <a:off x="6606175" y="3588424"/>
                <a:ext cx="1452712" cy="79869"/>
                <a:chOff x="2108020" y="2492476"/>
                <a:chExt cx="3031767" cy="149124"/>
              </a:xfrm>
            </p:grpSpPr>
            <p:sp>
              <p:nvSpPr>
                <p:cNvPr id="169" name="正方形/長方形 168"/>
                <p:cNvSpPr/>
                <p:nvPr/>
              </p:nvSpPr>
              <p:spPr>
                <a:xfrm>
                  <a:off x="2108145" y="2490614"/>
                  <a:ext cx="448560" cy="149921"/>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0" name="正方形/長方形 169"/>
                <p:cNvSpPr/>
                <p:nvPr/>
              </p:nvSpPr>
              <p:spPr>
                <a:xfrm>
                  <a:off x="2970160" y="2490614"/>
                  <a:ext cx="452460" cy="149921"/>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1" name="正方形/長方形 170"/>
                <p:cNvSpPr/>
                <p:nvPr/>
              </p:nvSpPr>
              <p:spPr>
                <a:xfrm>
                  <a:off x="3894581" y="2490614"/>
                  <a:ext cx="409555" cy="149921"/>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72" name="正方形/長方形 171"/>
                <p:cNvSpPr/>
                <p:nvPr/>
              </p:nvSpPr>
              <p:spPr>
                <a:xfrm>
                  <a:off x="4737092" y="2490614"/>
                  <a:ext cx="401754" cy="149921"/>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grpSp>
        </p:grpSp>
        <p:sp>
          <p:nvSpPr>
            <p:cNvPr id="163" name="正方形/長方形 162"/>
            <p:cNvSpPr/>
            <p:nvPr/>
          </p:nvSpPr>
          <p:spPr>
            <a:xfrm flipV="1">
              <a:off x="6820009" y="3798998"/>
              <a:ext cx="198112" cy="80296"/>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64" name="正方形/長方形 163"/>
            <p:cNvSpPr/>
            <p:nvPr/>
          </p:nvSpPr>
          <p:spPr>
            <a:xfrm flipV="1">
              <a:off x="7234923" y="3798998"/>
              <a:ext cx="224278" cy="80296"/>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sp>
          <p:nvSpPr>
            <p:cNvPr id="165" name="正方形/長方形 164"/>
            <p:cNvSpPr/>
            <p:nvPr/>
          </p:nvSpPr>
          <p:spPr>
            <a:xfrm flipV="1">
              <a:off x="7657313" y="3798998"/>
              <a:ext cx="207457" cy="80296"/>
            </a:xfrm>
            <a:prstGeom prst="rect">
              <a:avLst/>
            </a:prstGeom>
            <a:solidFill>
              <a:srgbClr val="FFFF00"/>
            </a:solidFill>
            <a:ln>
              <a:solidFill>
                <a:srgbClr val="D5D2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itchFamily="34" charset="0"/>
                  <a:ea typeface="ＭＳ Ｐゴシック" pitchFamily="50" charset="-128"/>
                </a:defRPr>
              </a:lvl1pPr>
              <a:lvl2pPr marL="742950" indent="-285750">
                <a:defRPr kumimoji="1" sz="2400">
                  <a:solidFill>
                    <a:schemeClr val="tx1"/>
                  </a:solidFill>
                  <a:latin typeface="Arial" pitchFamily="34" charset="0"/>
                  <a:ea typeface="ＭＳ Ｐゴシック" pitchFamily="50" charset="-128"/>
                </a:defRPr>
              </a:lvl2pPr>
              <a:lvl3pPr marL="1143000" indent="-228600">
                <a:defRPr kumimoji="1" sz="2400">
                  <a:solidFill>
                    <a:schemeClr val="tx1"/>
                  </a:solidFill>
                  <a:latin typeface="Arial" pitchFamily="34" charset="0"/>
                  <a:ea typeface="ＭＳ Ｐゴシック" pitchFamily="50" charset="-128"/>
                </a:defRPr>
              </a:lvl3pPr>
              <a:lvl4pPr marL="1600200" indent="-228600">
                <a:defRPr kumimoji="1" sz="2400">
                  <a:solidFill>
                    <a:schemeClr val="tx1"/>
                  </a:solidFill>
                  <a:latin typeface="Arial" pitchFamily="34" charset="0"/>
                  <a:ea typeface="ＭＳ Ｐゴシック" pitchFamily="50" charset="-128"/>
                </a:defRPr>
              </a:lvl4pPr>
              <a:lvl5pPr marL="2057400" indent="-22860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a:defRPr/>
              </a:pPr>
              <a:endParaRPr lang="ja-JP" altLang="en-US">
                <a:solidFill>
                  <a:srgbClr val="FFFFFF"/>
                </a:solidFill>
                <a:latin typeface="Times New Roman" pitchFamily="18" charset="0"/>
                <a:cs typeface="Times New Roman" pitchFamily="18" charset="0"/>
              </a:endParaRPr>
            </a:p>
          </p:txBody>
        </p:sp>
      </p:grpSp>
      <p:sp>
        <p:nvSpPr>
          <p:cNvPr id="14343"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0AE68D4-20B6-499E-A4EE-FC2EF39BF338}" type="slidenum">
              <a:rPr lang="en-US" altLang="ja-JP" sz="1200">
                <a:solidFill>
                  <a:srgbClr val="000000"/>
                </a:solidFill>
              </a:rPr>
              <a:pPr/>
              <a:t>13</a:t>
            </a:fld>
            <a:endParaRPr lang="en-US" altLang="ja-JP" sz="1200" dirty="0">
              <a:solidFill>
                <a:srgbClr val="000000"/>
              </a:solidFill>
            </a:endParaRPr>
          </a:p>
        </p:txBody>
      </p:sp>
      <p:sp>
        <p:nvSpPr>
          <p:cNvPr id="153" name="テキスト ボックス 3"/>
          <p:cNvSpPr txBox="1">
            <a:spLocks noChangeArrowheads="1"/>
          </p:cNvSpPr>
          <p:nvPr/>
        </p:nvSpPr>
        <p:spPr bwMode="auto">
          <a:xfrm>
            <a:off x="1095942" y="0"/>
            <a:ext cx="7968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双安定ばねを組み込んだエレクトレット</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642273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正方形/長方形 7"/>
          <p:cNvSpPr>
            <a:spLocks noRot="1" noChangeAspect="1" noMove="1" noResize="1" noEditPoints="1" noAdjustHandles="1" noChangeArrowheads="1" noChangeShapeType="1" noTextEdit="1"/>
          </p:cNvSpPr>
          <p:nvPr/>
        </p:nvSpPr>
        <p:spPr>
          <a:xfrm>
            <a:off x="613394" y="2011766"/>
            <a:ext cx="7951087" cy="1269771"/>
          </a:xfrm>
          <a:prstGeom prst="rect">
            <a:avLst/>
          </a:prstGeom>
          <a:blipFill rotWithShape="0">
            <a:blip r:embed="rId3"/>
            <a:stretch>
              <a:fillRect/>
            </a:stretch>
          </a:blipFill>
        </p:spPr>
        <p:txBody>
          <a:bodyPr/>
          <a:lstStyle/>
          <a:p>
            <a:pPr>
              <a:defRPr/>
            </a:pPr>
            <a:r>
              <a:rPr lang="ja-JP" altLang="en-US">
                <a:noFill/>
              </a:rPr>
              <a:t> </a:t>
            </a:r>
          </a:p>
        </p:txBody>
      </p:sp>
      <p:sp>
        <p:nvSpPr>
          <p:cNvPr id="5" name="テキスト ボックス 4"/>
          <p:cNvSpPr txBox="1"/>
          <p:nvPr/>
        </p:nvSpPr>
        <p:spPr>
          <a:xfrm>
            <a:off x="46038" y="1036638"/>
            <a:ext cx="4959350" cy="954087"/>
          </a:xfrm>
          <a:prstGeom prst="rect">
            <a:avLst/>
          </a:prstGeom>
          <a:noFill/>
        </p:spPr>
        <p:txBody>
          <a:bodyPr>
            <a:spAutoFit/>
          </a:bodyPr>
          <a:lstStyle/>
          <a:p>
            <a:pPr marL="342900" indent="-342900">
              <a:buClr>
                <a:srgbClr val="0070C0"/>
              </a:buClr>
              <a:buSzPct val="80000"/>
              <a:buFont typeface="Wingdings" charset="2"/>
              <a:buChar char="u"/>
              <a:defRPr/>
            </a:pPr>
            <a:r>
              <a:rPr lang="ja-JP" altLang="en-US" sz="1800" dirty="0">
                <a:latin typeface="Arial" charset="0"/>
                <a:ea typeface="ＭＳ Ｐゴシック" charset="-128"/>
              </a:rPr>
              <a:t>静電気的減衰力を線形近似</a:t>
            </a:r>
          </a:p>
          <a:p>
            <a:pPr>
              <a:buClr>
                <a:srgbClr val="0070C0"/>
              </a:buClr>
              <a:buSzPct val="80000"/>
              <a:defRPr/>
            </a:pPr>
            <a:endParaRPr lang="en-US" altLang="ja-JP" sz="1800" dirty="0">
              <a:latin typeface="Arial" charset="0"/>
              <a:ea typeface="ＭＳ Ｐゴシック" charset="-128"/>
            </a:endParaRPr>
          </a:p>
          <a:p>
            <a:pPr marL="342900" indent="-342900">
              <a:buClr>
                <a:srgbClr val="0070C0"/>
              </a:buClr>
              <a:buSzPct val="80000"/>
              <a:buFont typeface="Wingdings" charset="2"/>
              <a:buChar char="u"/>
              <a:defRPr/>
            </a:pPr>
            <a:r>
              <a:rPr lang="ja-JP" altLang="en-US" sz="1800" dirty="0">
                <a:latin typeface="Arial" charset="0"/>
                <a:ea typeface="ＭＳ Ｐゴシック" charset="-128"/>
              </a:rPr>
              <a:t>回路での電圧の位相遅れを考慮</a:t>
            </a:r>
          </a:p>
        </p:txBody>
      </p:sp>
      <p:sp>
        <p:nvSpPr>
          <p:cNvPr id="6" name="右矢印 5"/>
          <p:cNvSpPr/>
          <p:nvPr/>
        </p:nvSpPr>
        <p:spPr>
          <a:xfrm>
            <a:off x="4741863" y="1258888"/>
            <a:ext cx="331787" cy="508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正方形/長方形 14"/>
          <p:cNvSpPr/>
          <p:nvPr/>
        </p:nvSpPr>
        <p:spPr>
          <a:xfrm>
            <a:off x="5143500" y="1079500"/>
            <a:ext cx="3886200" cy="863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800" dirty="0">
                <a:solidFill>
                  <a:sysClr val="windowText" lastClr="000000"/>
                </a:solidFill>
              </a:rPr>
              <a:t>ダイナミクスを決定するパラメータを抽出した近似モデル</a:t>
            </a:r>
          </a:p>
        </p:txBody>
      </p:sp>
      <p:grpSp>
        <p:nvGrpSpPr>
          <p:cNvPr id="30" name="図形グループ 29"/>
          <p:cNvGrpSpPr>
            <a:grpSpLocks/>
          </p:cNvGrpSpPr>
          <p:nvPr/>
        </p:nvGrpSpPr>
        <p:grpSpPr bwMode="auto">
          <a:xfrm>
            <a:off x="258763" y="3717925"/>
            <a:ext cx="8464550" cy="2847975"/>
            <a:chOff x="258236" y="3718474"/>
            <a:chExt cx="8464285" cy="2847646"/>
          </a:xfrm>
        </p:grpSpPr>
        <p:pic>
          <p:nvPicPr>
            <p:cNvPr id="15374" name="図 19"/>
            <p:cNvPicPr>
              <a:picLocks noChangeAspect="1"/>
            </p:cNvPicPr>
            <p:nvPr/>
          </p:nvPicPr>
          <p:blipFill>
            <a:blip r:embed="rId4" cstate="email">
              <a:extLst>
                <a:ext uri="{28A0092B-C50C-407E-A947-70E740481C1C}">
                  <a14:useLocalDpi xmlns:a14="http://schemas.microsoft.com/office/drawing/2010/main" val="0"/>
                </a:ext>
              </a:extLst>
            </a:blip>
            <a:srcRect r="1552"/>
            <a:stretch>
              <a:fillRect/>
            </a:stretch>
          </p:blipFill>
          <p:spPr bwMode="auto">
            <a:xfrm>
              <a:off x="258236" y="3718474"/>
              <a:ext cx="4064981" cy="284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図 21"/>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11801" y="3718655"/>
              <a:ext cx="4110720" cy="283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正方形/長方形 26"/>
          <p:cNvSpPr/>
          <p:nvPr/>
        </p:nvSpPr>
        <p:spPr>
          <a:xfrm>
            <a:off x="901700" y="3278188"/>
            <a:ext cx="1517650" cy="4397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a:solidFill>
                  <a:sysClr val="windowText" lastClr="000000"/>
                </a:solidFill>
              </a:rPr>
              <a:t>線形バネ</a:t>
            </a:r>
            <a:endParaRPr lang="ja-JP" altLang="en-US" dirty="0">
              <a:solidFill>
                <a:sysClr val="windowText" lastClr="000000"/>
              </a:solidFill>
            </a:endParaRPr>
          </a:p>
        </p:txBody>
      </p:sp>
      <p:sp>
        <p:nvSpPr>
          <p:cNvPr id="28" name="正方形/長方形 27"/>
          <p:cNvSpPr/>
          <p:nvPr/>
        </p:nvSpPr>
        <p:spPr>
          <a:xfrm>
            <a:off x="5243513" y="3278188"/>
            <a:ext cx="1766887" cy="4397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a:solidFill>
                  <a:sysClr val="windowText" lastClr="000000"/>
                </a:solidFill>
              </a:rPr>
              <a:t>双安定</a:t>
            </a:r>
            <a:r>
              <a:rPr lang="ja-JP" altLang="en-US" dirty="0">
                <a:solidFill>
                  <a:sysClr val="windowText" lastClr="000000"/>
                </a:solidFill>
              </a:rPr>
              <a:t>機構</a:t>
            </a:r>
          </a:p>
        </p:txBody>
      </p:sp>
      <p:sp>
        <p:nvSpPr>
          <p:cNvPr id="15371" name="スライド番号プレースホルダー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C770EE0-B489-43D8-BE21-5CE61822F425}" type="slidenum">
              <a:rPr lang="en-US" altLang="ja-JP" sz="1200">
                <a:solidFill>
                  <a:srgbClr val="000000"/>
                </a:solidFill>
              </a:rPr>
              <a:pPr/>
              <a:t>14</a:t>
            </a:fld>
            <a:r>
              <a:rPr lang="en-US" altLang="ja-JP" sz="1200">
                <a:solidFill>
                  <a:srgbClr val="000000"/>
                </a:solidFill>
              </a:rPr>
              <a:t>/22</a:t>
            </a:r>
          </a:p>
        </p:txBody>
      </p:sp>
      <p:sp>
        <p:nvSpPr>
          <p:cNvPr id="16" name="テキスト ボックス 3"/>
          <p:cNvSpPr txBox="1">
            <a:spLocks noChangeArrowheads="1"/>
          </p:cNvSpPr>
          <p:nvPr/>
        </p:nvSpPr>
        <p:spPr bwMode="auto">
          <a:xfrm>
            <a:off x="1105388" y="0"/>
            <a:ext cx="71481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双安定ばね近似モデルの構築　　</a:t>
            </a:r>
            <a:r>
              <a:rPr lang="ja-JP" altLang="en-US" sz="1800" b="1" dirty="0">
                <a:latin typeface="HGPｺﾞｼｯｸE" panose="020B0900000000000000" pitchFamily="50" charset="-128"/>
                <a:ea typeface="HGPｺﾞｼｯｸE" panose="020B0900000000000000" pitchFamily="50" charset="-128"/>
              </a:rPr>
              <a:t>　　　　</a:t>
            </a:r>
            <a:r>
              <a:rPr lang="ja-JP" altLang="en-US" sz="16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
        <p:nvSpPr>
          <p:cNvPr id="13" name="スライド番号プレースホルダー 1"/>
          <p:cNvSpPr>
            <a:spLocks noGrp="1"/>
          </p:cNvSpPr>
          <p:nvPr>
            <p:ph type="sldNum" sz="quarter" idx="10"/>
          </p:nvPr>
        </p:nvSpPr>
        <p:spPr bwMode="auto">
          <a:xfrm>
            <a:off x="8543925" y="6492875"/>
            <a:ext cx="6000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0AE68D4-20B6-499E-A4EE-FC2EF39BF338}" type="slidenum">
              <a:rPr lang="en-US" altLang="ja-JP" sz="1200">
                <a:solidFill>
                  <a:srgbClr val="000000"/>
                </a:solidFill>
              </a:rPr>
              <a:pPr/>
              <a:t>14</a:t>
            </a:fld>
            <a:endParaRPr lang="en-US" altLang="ja-JP" sz="1200" dirty="0">
              <a:solidFill>
                <a:srgbClr val="000000"/>
              </a:solidFill>
            </a:endParaRPr>
          </a:p>
        </p:txBody>
      </p:sp>
    </p:spTree>
    <p:extLst>
      <p:ext uri="{BB962C8B-B14F-4D97-AF65-F5344CB8AC3E}">
        <p14:creationId xmlns:p14="http://schemas.microsoft.com/office/powerpoint/2010/main" val="1479986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正方形/長方形 7"/>
          <p:cNvSpPr>
            <a:spLocks noRot="1" noChangeAspect="1" noMove="1" noResize="1" noEditPoints="1" noAdjustHandles="1" noChangeArrowheads="1" noChangeShapeType="1" noTextEdit="1"/>
          </p:cNvSpPr>
          <p:nvPr/>
        </p:nvSpPr>
        <p:spPr>
          <a:xfrm>
            <a:off x="613394" y="2011766"/>
            <a:ext cx="7951087" cy="1269771"/>
          </a:xfrm>
          <a:prstGeom prst="rect">
            <a:avLst/>
          </a:prstGeom>
          <a:blipFill rotWithShape="0">
            <a:blip r:embed="rId3"/>
            <a:stretch>
              <a:fillRect/>
            </a:stretch>
          </a:blipFill>
        </p:spPr>
        <p:txBody>
          <a:bodyPr/>
          <a:lstStyle/>
          <a:p>
            <a:pPr>
              <a:defRPr/>
            </a:pPr>
            <a:r>
              <a:rPr lang="ja-JP" altLang="en-US">
                <a:noFill/>
              </a:rPr>
              <a:t> </a:t>
            </a:r>
          </a:p>
        </p:txBody>
      </p:sp>
      <p:sp>
        <p:nvSpPr>
          <p:cNvPr id="5" name="テキスト ボックス 4"/>
          <p:cNvSpPr txBox="1"/>
          <p:nvPr/>
        </p:nvSpPr>
        <p:spPr>
          <a:xfrm>
            <a:off x="46038" y="1036638"/>
            <a:ext cx="4959350" cy="954087"/>
          </a:xfrm>
          <a:prstGeom prst="rect">
            <a:avLst/>
          </a:prstGeom>
          <a:noFill/>
        </p:spPr>
        <p:txBody>
          <a:bodyPr>
            <a:spAutoFit/>
          </a:bodyPr>
          <a:lstStyle/>
          <a:p>
            <a:pPr marL="342900" indent="-342900">
              <a:buClr>
                <a:srgbClr val="0070C0"/>
              </a:buClr>
              <a:buSzPct val="80000"/>
              <a:buFont typeface="Wingdings" charset="2"/>
              <a:buChar char="u"/>
              <a:defRPr/>
            </a:pPr>
            <a:r>
              <a:rPr lang="ja-JP" altLang="en-US" sz="1800" dirty="0">
                <a:latin typeface="Arial" charset="0"/>
                <a:ea typeface="ＭＳ Ｐゴシック" charset="-128"/>
              </a:rPr>
              <a:t>静電気的減衰力を線形近似</a:t>
            </a:r>
          </a:p>
          <a:p>
            <a:pPr>
              <a:buClr>
                <a:srgbClr val="0070C0"/>
              </a:buClr>
              <a:buSzPct val="80000"/>
              <a:defRPr/>
            </a:pPr>
            <a:endParaRPr lang="en-US" altLang="ja-JP" sz="1800" dirty="0">
              <a:latin typeface="Arial" charset="0"/>
              <a:ea typeface="ＭＳ Ｐゴシック" charset="-128"/>
            </a:endParaRPr>
          </a:p>
          <a:p>
            <a:pPr marL="342900" indent="-342900">
              <a:buClr>
                <a:srgbClr val="0070C0"/>
              </a:buClr>
              <a:buSzPct val="80000"/>
              <a:buFont typeface="Wingdings" charset="2"/>
              <a:buChar char="u"/>
              <a:defRPr/>
            </a:pPr>
            <a:r>
              <a:rPr lang="ja-JP" altLang="en-US" sz="1800" dirty="0">
                <a:latin typeface="Arial" charset="0"/>
                <a:ea typeface="ＭＳ Ｐゴシック" charset="-128"/>
              </a:rPr>
              <a:t>回路での電圧の位相遅れを考慮</a:t>
            </a:r>
          </a:p>
        </p:txBody>
      </p:sp>
      <p:sp>
        <p:nvSpPr>
          <p:cNvPr id="6" name="右矢印 5"/>
          <p:cNvSpPr/>
          <p:nvPr/>
        </p:nvSpPr>
        <p:spPr>
          <a:xfrm>
            <a:off x="4741863" y="1258888"/>
            <a:ext cx="331787" cy="508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正方形/長方形 14"/>
          <p:cNvSpPr/>
          <p:nvPr/>
        </p:nvSpPr>
        <p:spPr>
          <a:xfrm>
            <a:off x="5143500" y="1079500"/>
            <a:ext cx="3886200" cy="863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800" dirty="0">
                <a:solidFill>
                  <a:sysClr val="windowText" lastClr="000000"/>
                </a:solidFill>
              </a:rPr>
              <a:t>ダイナミクスを決定するパラメータを抽出した近似モデル</a:t>
            </a:r>
          </a:p>
        </p:txBody>
      </p:sp>
      <p:sp>
        <p:nvSpPr>
          <p:cNvPr id="27" name="正方形/長方形 26"/>
          <p:cNvSpPr/>
          <p:nvPr/>
        </p:nvSpPr>
        <p:spPr>
          <a:xfrm>
            <a:off x="901700" y="3278188"/>
            <a:ext cx="1517650" cy="4397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a:solidFill>
                  <a:sysClr val="windowText" lastClr="000000"/>
                </a:solidFill>
              </a:rPr>
              <a:t>線形バネ</a:t>
            </a:r>
            <a:endParaRPr lang="ja-JP" altLang="en-US" dirty="0">
              <a:solidFill>
                <a:sysClr val="windowText" lastClr="000000"/>
              </a:solidFill>
            </a:endParaRPr>
          </a:p>
        </p:txBody>
      </p:sp>
      <p:sp>
        <p:nvSpPr>
          <p:cNvPr id="28" name="正方形/長方形 27"/>
          <p:cNvSpPr/>
          <p:nvPr/>
        </p:nvSpPr>
        <p:spPr>
          <a:xfrm>
            <a:off x="5243513" y="3278188"/>
            <a:ext cx="1766887" cy="4397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a:solidFill>
                  <a:sysClr val="windowText" lastClr="000000"/>
                </a:solidFill>
              </a:rPr>
              <a:t>双安定</a:t>
            </a:r>
            <a:r>
              <a:rPr lang="ja-JP" altLang="en-US" dirty="0">
                <a:solidFill>
                  <a:sysClr val="windowText" lastClr="000000"/>
                </a:solidFill>
              </a:rPr>
              <a:t>機構</a:t>
            </a:r>
          </a:p>
        </p:txBody>
      </p:sp>
      <p:grpSp>
        <p:nvGrpSpPr>
          <p:cNvPr id="11" name="図形グループ 10"/>
          <p:cNvGrpSpPr>
            <a:grpSpLocks/>
          </p:cNvGrpSpPr>
          <p:nvPr/>
        </p:nvGrpSpPr>
        <p:grpSpPr bwMode="auto">
          <a:xfrm>
            <a:off x="171480" y="3701885"/>
            <a:ext cx="8464550" cy="2846388"/>
            <a:chOff x="148176" y="5361267"/>
            <a:chExt cx="8464811" cy="2847827"/>
          </a:xfrm>
        </p:grpSpPr>
        <p:pic>
          <p:nvPicPr>
            <p:cNvPr id="15372" name="図 28"/>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8176" y="5361448"/>
              <a:ext cx="4129086" cy="284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図 6"/>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501741" y="5361267"/>
              <a:ext cx="4111246" cy="283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71" name="スライド番号プレースホルダー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C770EE0-B489-43D8-BE21-5CE61822F425}" type="slidenum">
              <a:rPr lang="en-US" altLang="ja-JP" sz="1200">
                <a:solidFill>
                  <a:srgbClr val="000000"/>
                </a:solidFill>
              </a:rPr>
              <a:pPr/>
              <a:t>15</a:t>
            </a:fld>
            <a:r>
              <a:rPr lang="en-US" altLang="ja-JP" sz="1200">
                <a:solidFill>
                  <a:srgbClr val="000000"/>
                </a:solidFill>
              </a:rPr>
              <a:t>/22</a:t>
            </a:r>
          </a:p>
        </p:txBody>
      </p:sp>
      <p:sp>
        <p:nvSpPr>
          <p:cNvPr id="16" name="テキスト ボックス 3"/>
          <p:cNvSpPr txBox="1">
            <a:spLocks noChangeArrowheads="1"/>
          </p:cNvSpPr>
          <p:nvPr/>
        </p:nvSpPr>
        <p:spPr bwMode="auto">
          <a:xfrm>
            <a:off x="1105388" y="0"/>
            <a:ext cx="71481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双安定ばね近似モデルの構築　　</a:t>
            </a:r>
            <a:r>
              <a:rPr lang="ja-JP" altLang="en-US" sz="1800" b="1" dirty="0">
                <a:latin typeface="HGPｺﾞｼｯｸE" panose="020B0900000000000000" pitchFamily="50" charset="-128"/>
                <a:ea typeface="HGPｺﾞｼｯｸE" panose="020B0900000000000000" pitchFamily="50" charset="-128"/>
              </a:rPr>
              <a:t>　　　　</a:t>
            </a:r>
            <a:r>
              <a:rPr lang="ja-JP" altLang="en-US" sz="16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
        <p:nvSpPr>
          <p:cNvPr id="13" name="スライド番号プレースホルダー 1"/>
          <p:cNvSpPr>
            <a:spLocks noGrp="1"/>
          </p:cNvSpPr>
          <p:nvPr>
            <p:ph type="sldNum" sz="quarter" idx="10"/>
          </p:nvPr>
        </p:nvSpPr>
        <p:spPr bwMode="auto">
          <a:xfrm>
            <a:off x="8543925" y="6492875"/>
            <a:ext cx="6000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0AE68D4-20B6-499E-A4EE-FC2EF39BF338}" type="slidenum">
              <a:rPr lang="en-US" altLang="ja-JP" sz="1200">
                <a:solidFill>
                  <a:srgbClr val="000000"/>
                </a:solidFill>
              </a:rPr>
              <a:pPr/>
              <a:t>15</a:t>
            </a:fld>
            <a:endParaRPr lang="en-US" altLang="ja-JP" sz="1200" dirty="0">
              <a:solidFill>
                <a:srgbClr val="000000"/>
              </a:solidFill>
            </a:endParaRPr>
          </a:p>
        </p:txBody>
      </p:sp>
    </p:spTree>
    <p:extLst>
      <p:ext uri="{BB962C8B-B14F-4D97-AF65-F5344CB8AC3E}">
        <p14:creationId xmlns:p14="http://schemas.microsoft.com/office/powerpoint/2010/main" val="4222769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図形グループ 45"/>
          <p:cNvGrpSpPr>
            <a:grpSpLocks/>
          </p:cNvGrpSpPr>
          <p:nvPr/>
        </p:nvGrpSpPr>
        <p:grpSpPr bwMode="auto">
          <a:xfrm>
            <a:off x="1101725" y="5951538"/>
            <a:ext cx="6867525" cy="538162"/>
            <a:chOff x="1102161" y="5952175"/>
            <a:chExt cx="6866433" cy="537065"/>
          </a:xfrm>
        </p:grpSpPr>
        <p:sp>
          <p:nvSpPr>
            <p:cNvPr id="23" name="下矢印 22"/>
            <p:cNvSpPr/>
            <p:nvPr/>
          </p:nvSpPr>
          <p:spPr>
            <a:xfrm rot="16200000">
              <a:off x="1126372" y="5983413"/>
              <a:ext cx="426168" cy="474588"/>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 name="正方形/長方形 23"/>
            <p:cNvSpPr/>
            <p:nvPr/>
          </p:nvSpPr>
          <p:spPr>
            <a:xfrm>
              <a:off x="1662460" y="5952175"/>
              <a:ext cx="6306134" cy="537065"/>
            </a:xfrm>
            <a:prstGeom prst="rect">
              <a:avLst/>
            </a:prstGeom>
            <a:solidFill>
              <a:srgbClr val="FEDDD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ysClr val="windowText" lastClr="000000"/>
                  </a:solidFill>
                </a:rPr>
                <a:t>無次元化表現により，広帯域化の条件を解明　</a:t>
              </a:r>
            </a:p>
          </p:txBody>
        </p:sp>
      </p:grpSp>
      <p:grpSp>
        <p:nvGrpSpPr>
          <p:cNvPr id="16388" name="図形グループ 25"/>
          <p:cNvGrpSpPr>
            <a:grpSpLocks/>
          </p:cNvGrpSpPr>
          <p:nvPr/>
        </p:nvGrpSpPr>
        <p:grpSpPr bwMode="auto">
          <a:xfrm>
            <a:off x="6019800" y="2262188"/>
            <a:ext cx="3273425" cy="2535237"/>
            <a:chOff x="4294125" y="3195017"/>
            <a:chExt cx="3378620" cy="2617783"/>
          </a:xfrm>
        </p:grpSpPr>
        <p:pic>
          <p:nvPicPr>
            <p:cNvPr id="16411" name="図 3"/>
            <p:cNvPicPr>
              <a:picLocks noChangeAspect="1"/>
            </p:cNvPicPr>
            <p:nvPr/>
          </p:nvPicPr>
          <p:blipFill>
            <a:blip r:embed="rId3" cstate="email">
              <a:extLst>
                <a:ext uri="{28A0092B-C50C-407E-A947-70E740481C1C}">
                  <a14:useLocalDpi xmlns:a14="http://schemas.microsoft.com/office/drawing/2010/main" val="0"/>
                </a:ext>
              </a:extLst>
            </a:blip>
            <a:srcRect l="2872" t="13863" r="10017" b="24007"/>
            <a:stretch>
              <a:fillRect/>
            </a:stretch>
          </p:blipFill>
          <p:spPr bwMode="auto">
            <a:xfrm>
              <a:off x="4308526" y="3195017"/>
              <a:ext cx="3364219" cy="218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2" name="図 24"/>
            <p:cNvPicPr>
              <a:picLocks noChangeAspect="1"/>
            </p:cNvPicPr>
            <p:nvPr/>
          </p:nvPicPr>
          <p:blipFill>
            <a:blip r:embed="rId3" cstate="email">
              <a:extLst>
                <a:ext uri="{28A0092B-C50C-407E-A947-70E740481C1C}">
                  <a14:useLocalDpi xmlns:a14="http://schemas.microsoft.com/office/drawing/2010/main" val="0"/>
                </a:ext>
              </a:extLst>
            </a:blip>
            <a:srcRect l="2872" t="80739" r="10017" b="5499"/>
            <a:stretch>
              <a:fillRect/>
            </a:stretch>
          </p:blipFill>
          <p:spPr bwMode="auto">
            <a:xfrm>
              <a:off x="4294125" y="5329170"/>
              <a:ext cx="3364219" cy="483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図形グループ 42"/>
          <p:cNvGrpSpPr>
            <a:grpSpLocks/>
          </p:cNvGrpSpPr>
          <p:nvPr/>
        </p:nvGrpSpPr>
        <p:grpSpPr bwMode="auto">
          <a:xfrm>
            <a:off x="3019425" y="2224088"/>
            <a:ext cx="5380038" cy="3544887"/>
            <a:chOff x="3019651" y="2224665"/>
            <a:chExt cx="5379058" cy="3544979"/>
          </a:xfrm>
        </p:grpSpPr>
        <p:sp>
          <p:nvSpPr>
            <p:cNvPr id="17" name="正方形/長方形 16"/>
            <p:cNvSpPr/>
            <p:nvPr/>
          </p:nvSpPr>
          <p:spPr>
            <a:xfrm>
              <a:off x="3019651" y="4893321"/>
              <a:ext cx="1528485" cy="876323"/>
            </a:xfrm>
            <a:prstGeom prst="rect">
              <a:avLst/>
            </a:prstGeom>
            <a:solidFill>
              <a:srgbClr val="FEDDD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ysClr val="windowText" lastClr="000000"/>
                  </a:solidFill>
                </a:rPr>
                <a:t>広帯域化現象</a:t>
              </a:r>
            </a:p>
          </p:txBody>
        </p:sp>
        <p:sp>
          <p:nvSpPr>
            <p:cNvPr id="11" name="ドーナツ 10"/>
            <p:cNvSpPr/>
            <p:nvPr/>
          </p:nvSpPr>
          <p:spPr>
            <a:xfrm>
              <a:off x="7793981" y="2224665"/>
              <a:ext cx="604728" cy="2151118"/>
            </a:xfrm>
            <a:prstGeom prst="donut">
              <a:avLst>
                <a:gd name="adj" fmla="val 4661"/>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16" name="直線コネクタ 15"/>
            <p:cNvCxnSpPr>
              <a:stCxn id="17" idx="0"/>
              <a:endCxn id="11" idx="3"/>
            </p:cNvCxnSpPr>
            <p:nvPr/>
          </p:nvCxnSpPr>
          <p:spPr>
            <a:xfrm flipV="1">
              <a:off x="3784687" y="4061450"/>
              <a:ext cx="4098178" cy="831872"/>
            </a:xfrm>
            <a:prstGeom prst="line">
              <a:avLst/>
            </a:prstGeom>
            <a:ln w="25400">
              <a:solidFill>
                <a:srgbClr val="FF0000"/>
              </a:solidFill>
              <a:headEnd w="lg" len="med"/>
              <a:tailEnd type="triangle" w="lg" len="lg"/>
            </a:ln>
          </p:spPr>
          <p:style>
            <a:lnRef idx="1">
              <a:schemeClr val="accent1"/>
            </a:lnRef>
            <a:fillRef idx="0">
              <a:schemeClr val="accent1"/>
            </a:fillRef>
            <a:effectRef idx="0">
              <a:schemeClr val="accent1"/>
            </a:effectRef>
            <a:fontRef idx="minor">
              <a:schemeClr val="tx1"/>
            </a:fontRef>
          </p:style>
        </p:cxnSp>
      </p:grpSp>
      <p:sp>
        <p:nvSpPr>
          <p:cNvPr id="20" name="正方形/長方形 19"/>
          <p:cNvSpPr/>
          <p:nvPr/>
        </p:nvSpPr>
        <p:spPr>
          <a:xfrm>
            <a:off x="295275" y="1017588"/>
            <a:ext cx="1506538" cy="638175"/>
          </a:xfrm>
          <a:prstGeom prst="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chemeClr val="tx1"/>
                </a:solidFill>
              </a:rPr>
              <a:t>支配的</a:t>
            </a:r>
          </a:p>
          <a:p>
            <a:pPr algn="ctr">
              <a:defRPr/>
            </a:pPr>
            <a:r>
              <a:rPr lang="ja-JP" altLang="en-US" sz="2000" dirty="0">
                <a:solidFill>
                  <a:schemeClr val="tx1"/>
                </a:solidFill>
              </a:rPr>
              <a:t>パラメータ</a:t>
            </a:r>
          </a:p>
        </p:txBody>
      </p:sp>
      <p:sp>
        <p:nvSpPr>
          <p:cNvPr id="21" name="正方形/長方形 20"/>
          <p:cNvSpPr>
            <a:spLocks noRot="1" noChangeAspect="1" noMove="1" noResize="1" noEditPoints="1" noAdjustHandles="1" noChangeArrowheads="1" noChangeShapeType="1" noTextEdit="1"/>
          </p:cNvSpPr>
          <p:nvPr/>
        </p:nvSpPr>
        <p:spPr>
          <a:xfrm>
            <a:off x="1885781" y="983566"/>
            <a:ext cx="6984797" cy="707886"/>
          </a:xfrm>
          <a:prstGeom prst="rect">
            <a:avLst/>
          </a:prstGeom>
          <a:blipFill rotWithShape="0">
            <a:blip r:embed="rId4"/>
            <a:stretch>
              <a:fillRect l="-873" t="-54310" r="-436" b="-29310"/>
            </a:stretch>
          </a:blipFill>
        </p:spPr>
        <p:txBody>
          <a:bodyPr/>
          <a:lstStyle/>
          <a:p>
            <a:pPr>
              <a:defRPr/>
            </a:pPr>
            <a:r>
              <a:rPr lang="ja-JP" altLang="en-US">
                <a:noFill/>
              </a:rPr>
              <a:t> </a:t>
            </a:r>
          </a:p>
        </p:txBody>
      </p:sp>
      <p:cxnSp>
        <p:nvCxnSpPr>
          <p:cNvPr id="22" name="直線コネクタ 21"/>
          <p:cNvCxnSpPr/>
          <p:nvPr/>
        </p:nvCxnSpPr>
        <p:spPr>
          <a:xfrm>
            <a:off x="1912938" y="1655763"/>
            <a:ext cx="3448050" cy="0"/>
          </a:xfrm>
          <a:prstGeom prst="line">
            <a:avLst/>
          </a:prstGeom>
          <a:ln w="317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H="1">
            <a:off x="1828800" y="1655763"/>
            <a:ext cx="457200" cy="46037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6394" name="図形グループ 35"/>
          <p:cNvGrpSpPr>
            <a:grpSpLocks/>
          </p:cNvGrpSpPr>
          <p:nvPr/>
        </p:nvGrpSpPr>
        <p:grpSpPr bwMode="auto">
          <a:xfrm>
            <a:off x="0" y="2128838"/>
            <a:ext cx="3109913" cy="2081212"/>
            <a:chOff x="0" y="2024990"/>
            <a:chExt cx="2849847" cy="1908065"/>
          </a:xfrm>
        </p:grpSpPr>
        <p:pic>
          <p:nvPicPr>
            <p:cNvPr id="16403" name="図 1"/>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2024990"/>
              <a:ext cx="2766695" cy="19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直線矢印コネクタ 26"/>
            <p:cNvCxnSpPr/>
            <p:nvPr/>
          </p:nvCxnSpPr>
          <p:spPr>
            <a:xfrm>
              <a:off x="1601675" y="3669623"/>
              <a:ext cx="1059055"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flipH="1">
              <a:off x="1147795" y="3669623"/>
              <a:ext cx="34477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a:spLocks noRot="1" noChangeAspect="1" noMove="1" noResize="1" noEditPoints="1" noAdjustHandles="1" noChangeArrowheads="1" noChangeShapeType="1" noTextEdit="1"/>
            </p:cNvSpPr>
            <p:nvPr/>
          </p:nvSpPr>
          <p:spPr>
            <a:xfrm>
              <a:off x="2333505" y="3669584"/>
              <a:ext cx="516342" cy="253795"/>
            </a:xfrm>
            <a:prstGeom prst="rect">
              <a:avLst/>
            </a:prstGeom>
            <a:blipFill rotWithShape="0">
              <a:blip r:embed="rId6"/>
              <a:stretch>
                <a:fillRect l="-8696" r="-1087" b="-13333"/>
              </a:stretch>
            </a:blipFill>
          </p:spPr>
          <p:txBody>
            <a:bodyPr/>
            <a:lstStyle/>
            <a:p>
              <a:pPr>
                <a:defRPr/>
              </a:pPr>
              <a:r>
                <a:rPr lang="ja-JP" altLang="en-US">
                  <a:noFill/>
                </a:rPr>
                <a:t> </a:t>
              </a:r>
            </a:p>
          </p:txBody>
        </p:sp>
        <p:sp>
          <p:nvSpPr>
            <p:cNvPr id="34" name="テキスト ボックス 33"/>
            <p:cNvSpPr txBox="1">
              <a:spLocks noRot="1" noChangeAspect="1" noMove="1" noResize="1" noEditPoints="1" noAdjustHandles="1" noChangeArrowheads="1" noChangeShapeType="1" noTextEdit="1"/>
            </p:cNvSpPr>
            <p:nvPr/>
          </p:nvSpPr>
          <p:spPr>
            <a:xfrm>
              <a:off x="1034977" y="3285838"/>
              <a:ext cx="269892" cy="253795"/>
            </a:xfrm>
            <a:prstGeom prst="rect">
              <a:avLst/>
            </a:prstGeom>
            <a:blipFill rotWithShape="0">
              <a:blip r:embed="rId7"/>
              <a:stretch>
                <a:fillRect l="-16327" r="-8163" b="-17778"/>
              </a:stretch>
            </a:blipFill>
          </p:spPr>
          <p:txBody>
            <a:bodyPr/>
            <a:lstStyle/>
            <a:p>
              <a:pPr>
                <a:defRPr/>
              </a:pPr>
              <a:r>
                <a:rPr lang="ja-JP" altLang="en-US">
                  <a:noFill/>
                </a:rPr>
                <a:t> </a:t>
              </a:r>
            </a:p>
          </p:txBody>
        </p:sp>
      </p:grpSp>
      <p:sp>
        <p:nvSpPr>
          <p:cNvPr id="35" name="テキスト ボックス 34"/>
          <p:cNvSpPr txBox="1">
            <a:spLocks noRot="1" noChangeAspect="1" noMove="1" noResize="1" noEditPoints="1" noAdjustHandles="1" noChangeArrowheads="1" noChangeShapeType="1" noTextEdit="1"/>
          </p:cNvSpPr>
          <p:nvPr/>
        </p:nvSpPr>
        <p:spPr>
          <a:xfrm>
            <a:off x="46379" y="4496247"/>
            <a:ext cx="2955746" cy="1149610"/>
          </a:xfrm>
          <a:prstGeom prst="rect">
            <a:avLst/>
          </a:prstGeom>
          <a:blipFill rotWithShape="0">
            <a:blip r:embed="rId8"/>
            <a:stretch>
              <a:fillRect/>
            </a:stretch>
          </a:blipFill>
        </p:spPr>
        <p:txBody>
          <a:bodyPr/>
          <a:lstStyle/>
          <a:p>
            <a:pPr>
              <a:defRPr/>
            </a:pPr>
            <a:r>
              <a:rPr lang="ja-JP" altLang="en-US">
                <a:noFill/>
              </a:rPr>
              <a:t> </a:t>
            </a:r>
          </a:p>
        </p:txBody>
      </p:sp>
      <p:grpSp>
        <p:nvGrpSpPr>
          <p:cNvPr id="16396" name="図形グループ 39"/>
          <p:cNvGrpSpPr>
            <a:grpSpLocks/>
          </p:cNvGrpSpPr>
          <p:nvPr/>
        </p:nvGrpSpPr>
        <p:grpSpPr bwMode="auto">
          <a:xfrm>
            <a:off x="2978150" y="2317750"/>
            <a:ext cx="3200400" cy="2481263"/>
            <a:chOff x="2751618" y="2064745"/>
            <a:chExt cx="3304493" cy="2562636"/>
          </a:xfrm>
        </p:grpSpPr>
        <p:pic>
          <p:nvPicPr>
            <p:cNvPr id="16401" name="図 37"/>
            <p:cNvPicPr>
              <a:picLocks noChangeAspect="1"/>
            </p:cNvPicPr>
            <p:nvPr/>
          </p:nvPicPr>
          <p:blipFill>
            <a:blip r:embed="rId9" cstate="email">
              <a:extLst>
                <a:ext uri="{28A0092B-C50C-407E-A947-70E740481C1C}">
                  <a14:useLocalDpi xmlns:a14="http://schemas.microsoft.com/office/drawing/2010/main" val="0"/>
                </a:ext>
              </a:extLst>
            </a:blip>
            <a:srcRect l="3215" t="15440" r="10844" b="24461"/>
            <a:stretch>
              <a:fillRect/>
            </a:stretch>
          </p:blipFill>
          <p:spPr bwMode="auto">
            <a:xfrm>
              <a:off x="2753352" y="2064745"/>
              <a:ext cx="3302759" cy="210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2" name="図 38"/>
            <p:cNvPicPr>
              <a:picLocks noChangeAspect="1"/>
            </p:cNvPicPr>
            <p:nvPr/>
          </p:nvPicPr>
          <p:blipFill>
            <a:blip r:embed="rId9" cstate="email">
              <a:extLst>
                <a:ext uri="{28A0092B-C50C-407E-A947-70E740481C1C}">
                  <a14:useLocalDpi xmlns:a14="http://schemas.microsoft.com/office/drawing/2010/main" val="0"/>
                </a:ext>
              </a:extLst>
            </a:blip>
            <a:srcRect l="3215" t="81003" r="10844" b="4948"/>
            <a:stretch>
              <a:fillRect/>
            </a:stretch>
          </p:blipFill>
          <p:spPr bwMode="auto">
            <a:xfrm>
              <a:off x="2751618" y="4136062"/>
              <a:ext cx="3302759" cy="49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正方形/長方形 40"/>
          <p:cNvSpPr>
            <a:spLocks noRot="1" noChangeAspect="1" noMove="1" noResize="1" noEditPoints="1" noAdjustHandles="1" noChangeArrowheads="1" noChangeShapeType="1" noTextEdit="1"/>
          </p:cNvSpPr>
          <p:nvPr/>
        </p:nvSpPr>
        <p:spPr>
          <a:xfrm>
            <a:off x="3363514" y="1784538"/>
            <a:ext cx="2656862" cy="440127"/>
          </a:xfrm>
          <a:prstGeom prst="rect">
            <a:avLst/>
          </a:prstGeom>
          <a:blipFill rotWithShape="0">
            <a:blip r:embed="rId10"/>
            <a:stretch>
              <a:fillRect l="-1591" t="-122368" r="-22727" b="-193421"/>
            </a:stretch>
          </a:blipFill>
        </p:spPr>
        <p:txBody>
          <a:bodyPr/>
          <a:lstStyle/>
          <a:p>
            <a:pPr>
              <a:defRPr/>
            </a:pPr>
            <a:r>
              <a:rPr lang="ja-JP" altLang="en-US">
                <a:noFill/>
              </a:rPr>
              <a:t> </a:t>
            </a:r>
          </a:p>
        </p:txBody>
      </p:sp>
      <p:sp>
        <p:nvSpPr>
          <p:cNvPr id="30" name="正方形/長方形 29"/>
          <p:cNvSpPr>
            <a:spLocks noRot="1" noChangeAspect="1" noMove="1" noResize="1" noEditPoints="1" noAdjustHandles="1" noChangeArrowheads="1" noChangeShapeType="1" noTextEdit="1"/>
          </p:cNvSpPr>
          <p:nvPr/>
        </p:nvSpPr>
        <p:spPr>
          <a:xfrm>
            <a:off x="6609478" y="1785211"/>
            <a:ext cx="2369594" cy="440127"/>
          </a:xfrm>
          <a:prstGeom prst="rect">
            <a:avLst/>
          </a:prstGeom>
          <a:blipFill rotWithShape="0">
            <a:blip r:embed="rId11"/>
            <a:stretch>
              <a:fillRect l="-509" b="-19737"/>
            </a:stretch>
          </a:blipFill>
        </p:spPr>
        <p:txBody>
          <a:bodyPr/>
          <a:lstStyle/>
          <a:p>
            <a:pPr>
              <a:defRPr/>
            </a:pPr>
            <a:r>
              <a:rPr lang="ja-JP" altLang="en-US">
                <a:noFill/>
              </a:rPr>
              <a:t> </a:t>
            </a:r>
          </a:p>
        </p:txBody>
      </p:sp>
      <p:sp>
        <p:nvSpPr>
          <p:cNvPr id="8" name="テキスト ボックス 7"/>
          <p:cNvSpPr txBox="1">
            <a:spLocks noRot="1" noChangeAspect="1" noMove="1" noResize="1" noEditPoints="1" noAdjustHandles="1" noChangeArrowheads="1" noChangeShapeType="1" noTextEdit="1"/>
          </p:cNvSpPr>
          <p:nvPr/>
        </p:nvSpPr>
        <p:spPr>
          <a:xfrm>
            <a:off x="4508050" y="4991122"/>
            <a:ext cx="4183104" cy="707886"/>
          </a:xfrm>
          <a:prstGeom prst="rect">
            <a:avLst/>
          </a:prstGeom>
          <a:blipFill rotWithShape="0">
            <a:blip r:embed="rId12"/>
            <a:stretch>
              <a:fillRect l="-1312" t="-6897" b="-12931"/>
            </a:stretch>
          </a:blipFill>
        </p:spPr>
        <p:txBody>
          <a:bodyPr/>
          <a:lstStyle/>
          <a:p>
            <a:pPr>
              <a:defRPr/>
            </a:pPr>
            <a:r>
              <a:rPr lang="ja-JP" altLang="en-US">
                <a:noFill/>
              </a:rPr>
              <a:t> </a:t>
            </a:r>
          </a:p>
        </p:txBody>
      </p:sp>
      <p:sp>
        <p:nvSpPr>
          <p:cNvPr id="16400"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3712135-C2CF-4DAC-A9D6-4F413E626CA4}" type="slidenum">
              <a:rPr lang="en-US" altLang="ja-JP" sz="1200">
                <a:solidFill>
                  <a:srgbClr val="000000"/>
                </a:solidFill>
              </a:rPr>
              <a:pPr/>
              <a:t>16</a:t>
            </a:fld>
            <a:endParaRPr lang="en-US" altLang="ja-JP" sz="1200">
              <a:solidFill>
                <a:srgbClr val="000000"/>
              </a:solidFill>
            </a:endParaRPr>
          </a:p>
        </p:txBody>
      </p:sp>
      <p:sp>
        <p:nvSpPr>
          <p:cNvPr id="31" name="テキスト ボックス 3"/>
          <p:cNvSpPr txBox="1">
            <a:spLocks noChangeArrowheads="1"/>
          </p:cNvSpPr>
          <p:nvPr/>
        </p:nvSpPr>
        <p:spPr bwMode="auto">
          <a:xfrm>
            <a:off x="1025092" y="0"/>
            <a:ext cx="7770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双安定機構のダイナミクスの解明　　</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686675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1" name="図 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70400" y="1017588"/>
            <a:ext cx="4659313"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 11"/>
          <p:cNvGraphicFramePr>
            <a:graphicFrameLocks noGrp="1"/>
          </p:cNvGraphicFramePr>
          <p:nvPr/>
        </p:nvGraphicFramePr>
        <p:xfrm>
          <a:off x="147638" y="2014538"/>
          <a:ext cx="4067175" cy="1981200"/>
        </p:xfrm>
        <a:graphic>
          <a:graphicData uri="http://schemas.openxmlformats.org/drawingml/2006/table">
            <a:tbl>
              <a:tblPr/>
              <a:tblGrid>
                <a:gridCol w="2373312">
                  <a:extLst>
                    <a:ext uri="{9D8B030D-6E8A-4147-A177-3AD203B41FA5}">
                      <a16:colId xmlns="" xmlns:a16="http://schemas.microsoft.com/office/drawing/2014/main" val="20000"/>
                    </a:ext>
                  </a:extLst>
                </a:gridCol>
                <a:gridCol w="1693863">
                  <a:extLst>
                    <a:ext uri="{9D8B030D-6E8A-4147-A177-3AD203B41FA5}">
                      <a16:colId xmlns="" xmlns:a16="http://schemas.microsoft.com/office/drawing/2014/main" val="20001"/>
                    </a:ext>
                  </a:extLst>
                </a:gridCol>
              </a:tblGrid>
              <a:tr h="0">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a:ln>
                            <a:noFill/>
                          </a:ln>
                          <a:solidFill>
                            <a:schemeClr val="tx1"/>
                          </a:solidFill>
                          <a:effectLst/>
                          <a:latin typeface="ＭＳ Ｐゴシック" pitchFamily="50" charset="-128"/>
                          <a:ea typeface="ＭＳ 明朝" pitchFamily="17" charset="-128"/>
                        </a:rPr>
                        <a:t>パラメータ</a:t>
                      </a:r>
                    </a:p>
                  </a:txBody>
                  <a:tcPr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2000" b="1" i="0" u="none" strike="noStrike" cap="none" normalizeH="0" baseline="0">
                        <a:ln>
                          <a:noFill/>
                        </a:ln>
                        <a:solidFill>
                          <a:schemeClr val="tx1"/>
                        </a:solidFill>
                        <a:effectLst/>
                        <a:latin typeface="ＭＳ Ｐゴシック" pitchFamily="50" charset="-128"/>
                        <a:ea typeface="ＭＳ 明朝" pitchFamily="17" charset="-128"/>
                      </a:endParaRPr>
                    </a:p>
                  </a:txBody>
                  <a:tcPr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8416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rPr>
                        <a:t>発電電極数</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rPr>
                        <a:t>900 pairs</a:t>
                      </a:r>
                      <a:endPar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1"/>
                  </a:ext>
                </a:extLst>
              </a:tr>
              <a:tr h="28416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rPr>
                        <a:t>振動子の質量</a:t>
                      </a:r>
                    </a:p>
                  </a:txBody>
                  <a:tcPr anchor="ctr" horzOverflow="overflow">
                    <a:lnL>
                      <a:noFill/>
                    </a:lnL>
                    <a:lnR>
                      <a:noFill/>
                    </a:lnR>
                    <a:lnT>
                      <a:noFill/>
                    </a:lnT>
                    <a:lnB>
                      <a:noFill/>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rPr>
                        <a:t>14 mg</a:t>
                      </a:r>
                      <a:endPar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endParaRPr>
                    </a:p>
                  </a:txBody>
                  <a:tcPr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2"/>
                  </a:ext>
                </a:extLst>
              </a:tr>
              <a:tr h="28416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rPr>
                        <a:t>バネ定数</a:t>
                      </a:r>
                    </a:p>
                  </a:txBody>
                  <a:tcPr anchor="ctr" horzOverflow="overflow">
                    <a:lnL>
                      <a:noFill/>
                    </a:lnL>
                    <a:lnR>
                      <a:noFill/>
                    </a:lnR>
                    <a:lnT>
                      <a:noFill/>
                    </a:lnT>
                    <a:lnB>
                      <a:noFill/>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rPr>
                        <a:t>8.39 N/m</a:t>
                      </a:r>
                      <a:endPar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endParaRPr>
                    </a:p>
                  </a:txBody>
                  <a:tcPr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3"/>
                  </a:ext>
                </a:extLst>
              </a:tr>
              <a:tr h="28416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rPr>
                        <a:t>双安定電極数</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rPr>
                        <a:t>300 pairs</a:t>
                      </a:r>
                      <a:endPar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pic>
        <p:nvPicPr>
          <p:cNvPr id="17426" name="図 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71988" y="3835400"/>
            <a:ext cx="4672012"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正方形/長方形 14"/>
          <p:cNvSpPr/>
          <p:nvPr/>
        </p:nvSpPr>
        <p:spPr>
          <a:xfrm>
            <a:off x="147638" y="4240213"/>
            <a:ext cx="3886200" cy="863600"/>
          </a:xfrm>
          <a:prstGeom prst="rect">
            <a:avLst/>
          </a:prstGeom>
          <a:solidFill>
            <a:srgbClr val="FEDDD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ysClr val="windowText" lastClr="000000"/>
                </a:solidFill>
              </a:rPr>
              <a:t>ホワイトノイズ加振において</a:t>
            </a:r>
          </a:p>
          <a:p>
            <a:pPr algn="ctr">
              <a:defRPr/>
            </a:pPr>
            <a:r>
              <a:rPr lang="en-US" altLang="ja-JP" sz="2000" dirty="0">
                <a:solidFill>
                  <a:sysClr val="windowText" lastClr="000000"/>
                </a:solidFill>
              </a:rPr>
              <a:t>2</a:t>
            </a:r>
            <a:r>
              <a:rPr lang="ja-JP" altLang="en-US" sz="2000" dirty="0">
                <a:solidFill>
                  <a:sysClr val="windowText" lastClr="000000"/>
                </a:solidFill>
              </a:rPr>
              <a:t>倍の</a:t>
            </a:r>
            <a:r>
              <a:rPr lang="en-US" altLang="ja-JP" sz="2000" dirty="0">
                <a:solidFill>
                  <a:sysClr val="windowText" lastClr="000000"/>
                </a:solidFill>
              </a:rPr>
              <a:t>3 dB</a:t>
            </a:r>
            <a:r>
              <a:rPr lang="ja-JP" altLang="en-US" sz="2000" dirty="0">
                <a:solidFill>
                  <a:sysClr val="windowText" lastClr="000000"/>
                </a:solidFill>
              </a:rPr>
              <a:t>バンド幅</a:t>
            </a:r>
          </a:p>
        </p:txBody>
      </p:sp>
      <p:cxnSp>
        <p:nvCxnSpPr>
          <p:cNvPr id="17" name="直線矢印コネクタ 16"/>
          <p:cNvCxnSpPr/>
          <p:nvPr/>
        </p:nvCxnSpPr>
        <p:spPr>
          <a:xfrm>
            <a:off x="6600825" y="5529263"/>
            <a:ext cx="1254125" cy="0"/>
          </a:xfrm>
          <a:prstGeom prst="straightConnector1">
            <a:avLst/>
          </a:prstGeom>
          <a:ln w="508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7310438" y="4941888"/>
            <a:ext cx="622300" cy="0"/>
          </a:xfrm>
          <a:prstGeom prst="straightConnector1">
            <a:avLst/>
          </a:prstGeom>
          <a:ln w="508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5" idx="3"/>
          </p:cNvCxnSpPr>
          <p:nvPr/>
        </p:nvCxnSpPr>
        <p:spPr>
          <a:xfrm>
            <a:off x="4033838" y="4672013"/>
            <a:ext cx="2449512" cy="67627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6302375" y="2517775"/>
            <a:ext cx="739775" cy="422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432" name="テキスト ボックス 5"/>
          <p:cNvSpPr txBox="1">
            <a:spLocks noChangeArrowheads="1"/>
          </p:cNvSpPr>
          <p:nvPr/>
        </p:nvSpPr>
        <p:spPr bwMode="auto">
          <a:xfrm>
            <a:off x="7042150" y="2755900"/>
            <a:ext cx="1627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b="1">
                <a:latin typeface="Times New Roman" panose="02020603050405020304" pitchFamily="18" charset="0"/>
                <a:cs typeface="Times New Roman" panose="02020603050405020304" pitchFamily="18" charset="0"/>
              </a:rPr>
              <a:t>Up sweep</a:t>
            </a:r>
            <a:endParaRPr lang="ja-JP" altLang="en-US" sz="1800" b="1">
              <a:latin typeface="Times New Roman" panose="02020603050405020304" pitchFamily="18" charset="0"/>
              <a:cs typeface="Times New Roman" panose="02020603050405020304" pitchFamily="18" charset="0"/>
            </a:endParaRPr>
          </a:p>
        </p:txBody>
      </p:sp>
      <p:sp>
        <p:nvSpPr>
          <p:cNvPr id="17433" name="テキスト ボックス 19"/>
          <p:cNvSpPr txBox="1">
            <a:spLocks noChangeArrowheads="1"/>
          </p:cNvSpPr>
          <p:nvPr/>
        </p:nvSpPr>
        <p:spPr bwMode="auto">
          <a:xfrm>
            <a:off x="5286375" y="1063625"/>
            <a:ext cx="1627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b="1">
                <a:latin typeface="Times New Roman" panose="02020603050405020304" pitchFamily="18" charset="0"/>
                <a:cs typeface="Times New Roman" panose="02020603050405020304" pitchFamily="18" charset="0"/>
              </a:rPr>
              <a:t>Down sweep</a:t>
            </a:r>
            <a:endParaRPr lang="ja-JP" altLang="en-US" sz="1800" b="1">
              <a:latin typeface="Times New Roman" panose="02020603050405020304" pitchFamily="18" charset="0"/>
              <a:cs typeface="Times New Roman" panose="02020603050405020304" pitchFamily="18" charset="0"/>
            </a:endParaRPr>
          </a:p>
        </p:txBody>
      </p:sp>
      <p:cxnSp>
        <p:nvCxnSpPr>
          <p:cNvPr id="21" name="直線コネクタ 20"/>
          <p:cNvCxnSpPr/>
          <p:nvPr/>
        </p:nvCxnSpPr>
        <p:spPr>
          <a:xfrm>
            <a:off x="5580063" y="1358900"/>
            <a:ext cx="14605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435" name="テキスト ボックス 22"/>
          <p:cNvSpPr txBox="1">
            <a:spLocks noChangeArrowheads="1"/>
          </p:cNvSpPr>
          <p:nvPr/>
        </p:nvSpPr>
        <p:spPr bwMode="auto">
          <a:xfrm>
            <a:off x="7959725" y="1824038"/>
            <a:ext cx="1627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b="1">
                <a:latin typeface="Times New Roman" panose="02020603050405020304" pitchFamily="18" charset="0"/>
                <a:cs typeface="Times New Roman" panose="02020603050405020304" pitchFamily="18" charset="0"/>
              </a:rPr>
              <a:t>acc. 1 g</a:t>
            </a:r>
            <a:endParaRPr lang="ja-JP" altLang="en-US" sz="1800" b="1">
              <a:latin typeface="Times New Roman" panose="02020603050405020304" pitchFamily="18" charset="0"/>
              <a:cs typeface="Times New Roman" panose="02020603050405020304" pitchFamily="18" charset="0"/>
            </a:endParaRPr>
          </a:p>
        </p:txBody>
      </p:sp>
      <p:sp>
        <p:nvSpPr>
          <p:cNvPr id="26" name="正方形/長方形 25"/>
          <p:cNvSpPr/>
          <p:nvPr/>
        </p:nvSpPr>
        <p:spPr>
          <a:xfrm>
            <a:off x="147638" y="1042988"/>
            <a:ext cx="4068762" cy="8651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a:solidFill>
                  <a:sysClr val="windowText" lastClr="000000"/>
                </a:solidFill>
              </a:rPr>
              <a:t>無次元化による広帯域化</a:t>
            </a:r>
          </a:p>
          <a:p>
            <a:pPr algn="ctr">
              <a:defRPr/>
            </a:pPr>
            <a:r>
              <a:rPr lang="ja-JP" altLang="en-US" sz="2000" dirty="0">
                <a:solidFill>
                  <a:sysClr val="windowText" lastClr="000000"/>
                </a:solidFill>
              </a:rPr>
              <a:t>条件をもとにパラメータを設定</a:t>
            </a:r>
          </a:p>
        </p:txBody>
      </p:sp>
      <p:sp>
        <p:nvSpPr>
          <p:cNvPr id="17437" name="テキスト ボックス 26"/>
          <p:cNvSpPr txBox="1">
            <a:spLocks noChangeArrowheads="1"/>
          </p:cNvSpPr>
          <p:nvPr/>
        </p:nvSpPr>
        <p:spPr bwMode="auto">
          <a:xfrm>
            <a:off x="147638" y="5627688"/>
            <a:ext cx="3886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buClr>
                <a:srgbClr val="FF0000"/>
              </a:buClr>
              <a:buSzPct val="80000"/>
              <a:buFont typeface="Wingdings" panose="05000000000000000000" pitchFamily="2" charset="2"/>
              <a:buChar char="u"/>
            </a:pPr>
            <a:r>
              <a:rPr lang="ja-JP" altLang="en-US"/>
              <a:t>双安定機構による広帯域化を確認</a:t>
            </a:r>
          </a:p>
        </p:txBody>
      </p:sp>
      <p:sp>
        <p:nvSpPr>
          <p:cNvPr id="28" name="下矢印 27"/>
          <p:cNvSpPr/>
          <p:nvPr/>
        </p:nvSpPr>
        <p:spPr>
          <a:xfrm>
            <a:off x="1878013" y="5214938"/>
            <a:ext cx="427037" cy="381000"/>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439"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C6785A68-E8ED-439A-9DA0-64C3BB9BB779}" type="slidenum">
              <a:rPr lang="en-US" altLang="ja-JP" sz="1200">
                <a:solidFill>
                  <a:srgbClr val="000000"/>
                </a:solidFill>
              </a:rPr>
              <a:pPr/>
              <a:t>17</a:t>
            </a:fld>
            <a:endParaRPr lang="en-US" altLang="ja-JP" sz="1200">
              <a:solidFill>
                <a:srgbClr val="000000"/>
              </a:solidFill>
            </a:endParaRPr>
          </a:p>
        </p:txBody>
      </p:sp>
      <p:sp>
        <p:nvSpPr>
          <p:cNvPr id="20" name="テキスト ボックス 3"/>
          <p:cNvSpPr txBox="1">
            <a:spLocks noChangeArrowheads="1"/>
          </p:cNvSpPr>
          <p:nvPr/>
        </p:nvSpPr>
        <p:spPr bwMode="auto">
          <a:xfrm>
            <a:off x="1025092" y="0"/>
            <a:ext cx="78534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モノリシックデバイスのパラメータ設計</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2343309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1330325"/>
            <a:ext cx="1976437"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p:cNvSpPr txBox="1"/>
          <p:nvPr/>
        </p:nvSpPr>
        <p:spPr>
          <a:xfrm>
            <a:off x="382588" y="1001713"/>
            <a:ext cx="6235700" cy="3970337"/>
          </a:xfrm>
          <a:prstGeom prst="rect">
            <a:avLst/>
          </a:prstGeom>
          <a:noFill/>
        </p:spPr>
        <p:txBody>
          <a:bodyPr>
            <a:spAutoFit/>
          </a:bodyPr>
          <a:lstStyle/>
          <a:p>
            <a:pPr marL="457200" indent="-457200">
              <a:buFont typeface="Wingdings" charset="2"/>
              <a:buChar char="ü"/>
              <a:defRPr/>
            </a:pPr>
            <a:r>
              <a:rPr lang="ja-JP" altLang="en-US" sz="2800" dirty="0">
                <a:latin typeface="+mj-ea"/>
                <a:ea typeface="+mj-ea"/>
              </a:rPr>
              <a:t>発電器は単振動，高Ｑ値</a:t>
            </a:r>
            <a:endParaRPr lang="en-US" altLang="ja-JP" sz="2800" dirty="0">
              <a:latin typeface="+mj-ea"/>
              <a:ea typeface="+mj-ea"/>
            </a:endParaRPr>
          </a:p>
          <a:p>
            <a:pPr marL="457200" indent="-457200">
              <a:buFont typeface="Wingdings" charset="2"/>
              <a:buChar char="ü"/>
              <a:defRPr/>
            </a:pPr>
            <a:r>
              <a:rPr lang="ja-JP" altLang="en-US" sz="2800" dirty="0">
                <a:latin typeface="+mj-ea"/>
                <a:ea typeface="+mj-ea"/>
              </a:rPr>
              <a:t>双安定性を持つインターポーザで広帯域化</a:t>
            </a:r>
            <a:endParaRPr lang="en-US" altLang="ja-JP" sz="2800" dirty="0">
              <a:latin typeface="+mj-ea"/>
              <a:ea typeface="+mj-ea"/>
            </a:endParaRPr>
          </a:p>
          <a:p>
            <a:pPr marL="457200" indent="-457200">
              <a:buFont typeface="Wingdings" charset="2"/>
              <a:buChar char="ü"/>
              <a:defRPr/>
            </a:pPr>
            <a:r>
              <a:rPr lang="ja-JP" altLang="en-US" sz="2800" dirty="0">
                <a:latin typeface="+mj-ea"/>
                <a:ea typeface="+mj-ea"/>
              </a:rPr>
              <a:t>広帯域化のための指針は獲得済み</a:t>
            </a:r>
            <a:endParaRPr lang="en-US" altLang="ja-JP" sz="2800" dirty="0">
              <a:latin typeface="+mj-ea"/>
              <a:ea typeface="+mj-ea"/>
            </a:endParaRPr>
          </a:p>
          <a:p>
            <a:pPr marL="457200" indent="-457200">
              <a:buFont typeface="Wingdings" charset="2"/>
              <a:buChar char="ü"/>
              <a:defRPr/>
            </a:pPr>
            <a:r>
              <a:rPr lang="ja-JP" altLang="en-US" sz="2800" dirty="0">
                <a:latin typeface="+mj-ea"/>
                <a:ea typeface="+mj-ea"/>
              </a:rPr>
              <a:t>双安定性を発現させるための原理としては，エレクトレット，磁力，ばね力などを検討して決定</a:t>
            </a:r>
            <a:endParaRPr lang="en-US" altLang="ja-JP" sz="2800" dirty="0">
              <a:latin typeface="+mj-ea"/>
              <a:ea typeface="+mj-ea"/>
            </a:endParaRPr>
          </a:p>
          <a:p>
            <a:pPr marL="457200" indent="-457200">
              <a:buFont typeface="Wingdings" charset="2"/>
              <a:buChar char="ü"/>
              <a:defRPr/>
            </a:pPr>
            <a:r>
              <a:rPr lang="ja-JP" altLang="en-US" sz="2800" dirty="0">
                <a:latin typeface="+mj-ea"/>
                <a:ea typeface="+mj-ea"/>
              </a:rPr>
              <a:t>寸法は発電器と同じ寸法以下，厚さは</a:t>
            </a:r>
            <a:r>
              <a:rPr lang="en-US" altLang="ja-JP" sz="2800" dirty="0">
                <a:latin typeface="+mj-ea"/>
                <a:ea typeface="+mj-ea"/>
              </a:rPr>
              <a:t>1-2 mm</a:t>
            </a:r>
            <a:r>
              <a:rPr lang="ja-JP" altLang="en-US" sz="2800" dirty="0">
                <a:latin typeface="+mj-ea"/>
                <a:ea typeface="+mj-ea"/>
              </a:rPr>
              <a:t>程度を想定</a:t>
            </a:r>
            <a:endParaRPr lang="en-US" altLang="ja-JP" sz="2800" dirty="0">
              <a:latin typeface="+mj-ea"/>
              <a:ea typeface="+mj-ea"/>
            </a:endParaRPr>
          </a:p>
        </p:txBody>
      </p:sp>
      <p:sp>
        <p:nvSpPr>
          <p:cNvPr id="18437" name="スライド番号プレースホルダー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65A81DA-B5F9-41C7-911D-7D367E7EDE96}" type="slidenum">
              <a:rPr lang="en-US" altLang="ja-JP" sz="1200">
                <a:solidFill>
                  <a:srgbClr val="000000"/>
                </a:solidFill>
              </a:rPr>
              <a:pPr/>
              <a:t>18</a:t>
            </a:fld>
            <a:endParaRPr lang="en-US" altLang="ja-JP" sz="1200">
              <a:solidFill>
                <a:srgbClr val="000000"/>
              </a:solidFill>
            </a:endParaRPr>
          </a:p>
        </p:txBody>
      </p:sp>
      <p:sp>
        <p:nvSpPr>
          <p:cNvPr id="6" name="テキスト ボックス 3"/>
          <p:cNvSpPr txBox="1">
            <a:spLocks noChangeArrowheads="1"/>
          </p:cNvSpPr>
          <p:nvPr/>
        </p:nvSpPr>
        <p:spPr bwMode="auto">
          <a:xfrm>
            <a:off x="1115616" y="26859"/>
            <a:ext cx="64684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インターポーザへの指針</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170915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E814A25-8D39-4ABB-B17B-1A26AE4369F3}" type="slidenum">
              <a:rPr lang="ja-JP" altLang="en-US" sz="1200">
                <a:solidFill>
                  <a:srgbClr val="000000"/>
                </a:solidFill>
              </a:rPr>
              <a:pPr/>
              <a:t>19</a:t>
            </a:fld>
            <a:endParaRPr lang="ja-JP" altLang="en-US" sz="1200">
              <a:solidFill>
                <a:srgbClr val="000000"/>
              </a:solidFill>
            </a:endParaRPr>
          </a:p>
        </p:txBody>
      </p:sp>
      <p:grpSp>
        <p:nvGrpSpPr>
          <p:cNvPr id="19459" name="Group 17"/>
          <p:cNvGrpSpPr>
            <a:grpSpLocks/>
          </p:cNvGrpSpPr>
          <p:nvPr/>
        </p:nvGrpSpPr>
        <p:grpSpPr bwMode="auto">
          <a:xfrm>
            <a:off x="112713" y="871538"/>
            <a:ext cx="8816975" cy="4692650"/>
            <a:chOff x="431" y="799"/>
            <a:chExt cx="4898" cy="2994"/>
          </a:xfrm>
        </p:grpSpPr>
        <p:sp>
          <p:nvSpPr>
            <p:cNvPr id="19464" name="Rectangle 7"/>
            <p:cNvSpPr>
              <a:spLocks noChangeArrowheads="1"/>
            </p:cNvSpPr>
            <p:nvPr/>
          </p:nvSpPr>
          <p:spPr bwMode="auto">
            <a:xfrm>
              <a:off x="431" y="799"/>
              <a:ext cx="4898" cy="299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endParaRPr lang="ja-JP" altLang="en-US"/>
            </a:p>
          </p:txBody>
        </p:sp>
        <p:sp>
          <p:nvSpPr>
            <p:cNvPr id="19465" name="Line 14"/>
            <p:cNvSpPr>
              <a:spLocks noChangeShapeType="1"/>
            </p:cNvSpPr>
            <p:nvPr/>
          </p:nvSpPr>
          <p:spPr bwMode="auto">
            <a:xfrm>
              <a:off x="2880" y="799"/>
              <a:ext cx="0" cy="299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466" name="Rectangle 15"/>
            <p:cNvSpPr>
              <a:spLocks noChangeArrowheads="1"/>
            </p:cNvSpPr>
            <p:nvPr/>
          </p:nvSpPr>
          <p:spPr bwMode="auto">
            <a:xfrm>
              <a:off x="431" y="799"/>
              <a:ext cx="2449" cy="318"/>
            </a:xfrm>
            <a:prstGeom prst="rect">
              <a:avLst/>
            </a:prstGeom>
            <a:solidFill>
              <a:schemeClr val="accent2"/>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1"/>
                  </a:solidFill>
                  <a:ea typeface="HGPｺﾞｼｯｸE" panose="020B0900000000000000" pitchFamily="50" charset="-128"/>
                </a:rPr>
                <a:t>進捗</a:t>
              </a:r>
            </a:p>
          </p:txBody>
        </p:sp>
        <p:sp>
          <p:nvSpPr>
            <p:cNvPr id="19467" name="Rectangle 16"/>
            <p:cNvSpPr>
              <a:spLocks noChangeArrowheads="1"/>
            </p:cNvSpPr>
            <p:nvPr/>
          </p:nvSpPr>
          <p:spPr bwMode="auto">
            <a:xfrm>
              <a:off x="2880" y="799"/>
              <a:ext cx="2449" cy="318"/>
            </a:xfrm>
            <a:prstGeom prst="rect">
              <a:avLst/>
            </a:prstGeom>
            <a:solidFill>
              <a:schemeClr val="accent2"/>
            </a:solidFill>
            <a:ln w="9525">
              <a:solidFill>
                <a:schemeClr val="tx1"/>
              </a:solidFill>
              <a:miter lim="800000"/>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1"/>
                  </a:solidFill>
                  <a:ea typeface="HGPｺﾞｼｯｸE" panose="020B0900000000000000" pitchFamily="50" charset="-128"/>
                </a:rPr>
                <a:t>今後の予定</a:t>
              </a:r>
            </a:p>
          </p:txBody>
        </p:sp>
        <p:sp>
          <p:nvSpPr>
            <p:cNvPr id="19468" name="Line 8"/>
            <p:cNvSpPr>
              <a:spLocks noChangeShapeType="1"/>
            </p:cNvSpPr>
            <p:nvPr/>
          </p:nvSpPr>
          <p:spPr bwMode="auto">
            <a:xfrm>
              <a:off x="431" y="1117"/>
              <a:ext cx="489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1" name="テキスト ボックス 10"/>
          <p:cNvSpPr txBox="1">
            <a:spLocks noChangeArrowheads="1"/>
          </p:cNvSpPr>
          <p:nvPr/>
        </p:nvSpPr>
        <p:spPr bwMode="auto">
          <a:xfrm>
            <a:off x="112713" y="1766888"/>
            <a:ext cx="44084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defRPr/>
            </a:pPr>
            <a:r>
              <a:rPr lang="ja-JP" altLang="en-US" sz="1800" dirty="0">
                <a:latin typeface="+mn-ea"/>
                <a:ea typeface="+mn-ea"/>
              </a:rPr>
              <a:t>・東電経営技術戦略研究所内冷却用コンプレッサの振動波形取得及び解析</a:t>
            </a:r>
            <a:endParaRPr lang="en-US" altLang="ja-JP" sz="1800" dirty="0">
              <a:latin typeface="+mn-ea"/>
              <a:ea typeface="+mn-ea"/>
            </a:endParaRPr>
          </a:p>
          <a:p>
            <a:pPr>
              <a:defRPr/>
            </a:pPr>
            <a:r>
              <a:rPr lang="ja-JP" altLang="en-US" sz="1800" dirty="0">
                <a:latin typeface="+mn-ea"/>
                <a:ea typeface="+mn-ea"/>
              </a:rPr>
              <a:t>・加熱システムに使用する治具の作製</a:t>
            </a:r>
            <a:endParaRPr lang="en-US" altLang="ja-JP" sz="1800" dirty="0">
              <a:latin typeface="+mn-ea"/>
              <a:ea typeface="+mn-ea"/>
            </a:endParaRPr>
          </a:p>
          <a:p>
            <a:pPr>
              <a:defRPr/>
            </a:pPr>
            <a:endParaRPr lang="en-US" altLang="ja-JP" sz="1800" dirty="0">
              <a:latin typeface="+mn-ea"/>
              <a:ea typeface="+mn-ea"/>
            </a:endParaRPr>
          </a:p>
          <a:p>
            <a:pPr>
              <a:defRPr/>
            </a:pPr>
            <a:endParaRPr lang="en-US" altLang="ja-JP" sz="1800" dirty="0">
              <a:latin typeface="+mn-ea"/>
              <a:ea typeface="+mn-ea"/>
            </a:endParaRPr>
          </a:p>
        </p:txBody>
      </p:sp>
      <p:sp>
        <p:nvSpPr>
          <p:cNvPr id="12" name="テキスト ボックス 11"/>
          <p:cNvSpPr txBox="1">
            <a:spLocks noChangeArrowheads="1"/>
          </p:cNvSpPr>
          <p:nvPr/>
        </p:nvSpPr>
        <p:spPr bwMode="auto">
          <a:xfrm>
            <a:off x="4521200" y="1766888"/>
            <a:ext cx="44084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defRPr/>
            </a:pPr>
            <a:r>
              <a:rPr lang="ja-JP" altLang="en-US" sz="1800" dirty="0">
                <a:latin typeface="+mn-ea"/>
                <a:ea typeface="+mn-ea"/>
              </a:rPr>
              <a:t>・東電経営技術戦略研究所内冷却用コンプレッサ向け振動発電デバイスの仕様決定</a:t>
            </a:r>
            <a:endParaRPr lang="en-US" altLang="ja-JP" sz="1800" dirty="0">
              <a:latin typeface="+mn-ea"/>
              <a:ea typeface="+mn-ea"/>
            </a:endParaRPr>
          </a:p>
          <a:p>
            <a:pPr>
              <a:defRPr/>
            </a:pPr>
            <a:r>
              <a:rPr lang="ja-JP" altLang="en-US" sz="1800" dirty="0">
                <a:latin typeface="+mn-ea"/>
                <a:ea typeface="+mn-ea"/>
              </a:rPr>
              <a:t>・マイクロスコープを除く試験用加熱システム組立</a:t>
            </a:r>
            <a:endParaRPr lang="en-US" altLang="ja-JP" sz="1800" dirty="0">
              <a:latin typeface="+mn-ea"/>
              <a:ea typeface="+mn-ea"/>
            </a:endParaRPr>
          </a:p>
        </p:txBody>
      </p:sp>
      <p:sp>
        <p:nvSpPr>
          <p:cNvPr id="14" name="テキスト ボックス 13"/>
          <p:cNvSpPr txBox="1"/>
          <p:nvPr/>
        </p:nvSpPr>
        <p:spPr>
          <a:xfrm>
            <a:off x="112713" y="3165475"/>
            <a:ext cx="4408487" cy="2308225"/>
          </a:xfrm>
          <a:prstGeom prst="rect">
            <a:avLst/>
          </a:prstGeom>
          <a:noFill/>
        </p:spPr>
        <p:txBody>
          <a:bodyPr>
            <a:spAutoFit/>
          </a:bodyPr>
          <a:lstStyle/>
          <a:p>
            <a:pPr marL="457200" indent="-457200">
              <a:buFont typeface="Wingdings" charset="2"/>
              <a:buChar char="ü"/>
              <a:defRPr/>
            </a:pPr>
            <a:r>
              <a:rPr lang="ja-JP" altLang="en-US" sz="1600" dirty="0">
                <a:latin typeface="+mj-ea"/>
                <a:ea typeface="+mj-ea"/>
              </a:rPr>
              <a:t>発電器は単振動，高Ｑ値</a:t>
            </a:r>
            <a:endParaRPr lang="en-US" altLang="ja-JP" sz="1600" dirty="0">
              <a:latin typeface="+mj-ea"/>
              <a:ea typeface="+mj-ea"/>
            </a:endParaRPr>
          </a:p>
          <a:p>
            <a:pPr marL="457200" indent="-457200">
              <a:buFont typeface="Wingdings" charset="2"/>
              <a:buChar char="ü"/>
              <a:defRPr/>
            </a:pPr>
            <a:r>
              <a:rPr lang="ja-JP" altLang="en-US" sz="1600" dirty="0">
                <a:latin typeface="+mj-ea"/>
                <a:ea typeface="+mj-ea"/>
              </a:rPr>
              <a:t>双安定性を持つインターボーザーで広帯域化</a:t>
            </a:r>
            <a:endParaRPr lang="en-US" altLang="ja-JP" sz="1600" dirty="0">
              <a:latin typeface="+mj-ea"/>
              <a:ea typeface="+mj-ea"/>
            </a:endParaRPr>
          </a:p>
          <a:p>
            <a:pPr marL="457200" indent="-457200">
              <a:buFont typeface="Wingdings" charset="2"/>
              <a:buChar char="ü"/>
              <a:defRPr/>
            </a:pPr>
            <a:r>
              <a:rPr lang="ja-JP" altLang="en-US" sz="1600" dirty="0">
                <a:latin typeface="+mj-ea"/>
                <a:ea typeface="+mj-ea"/>
              </a:rPr>
              <a:t>広帯域化のための指針は獲得済み</a:t>
            </a:r>
            <a:endParaRPr lang="en-US" altLang="ja-JP" sz="1600" dirty="0">
              <a:latin typeface="+mj-ea"/>
              <a:ea typeface="+mj-ea"/>
            </a:endParaRPr>
          </a:p>
          <a:p>
            <a:pPr marL="457200" indent="-457200">
              <a:buFont typeface="Wingdings" charset="2"/>
              <a:buChar char="ü"/>
              <a:defRPr/>
            </a:pPr>
            <a:r>
              <a:rPr lang="ja-JP" altLang="en-US" sz="1600" dirty="0">
                <a:latin typeface="+mj-ea"/>
                <a:ea typeface="+mj-ea"/>
              </a:rPr>
              <a:t>双安定性を発現させるための原理としては，エレクトレット，磁力，ばね力などを検討して決定</a:t>
            </a:r>
            <a:endParaRPr lang="en-US" altLang="ja-JP" sz="1600" dirty="0">
              <a:latin typeface="+mj-ea"/>
              <a:ea typeface="+mj-ea"/>
            </a:endParaRPr>
          </a:p>
          <a:p>
            <a:pPr marL="457200" indent="-457200">
              <a:buFont typeface="Wingdings" charset="2"/>
              <a:buChar char="ü"/>
              <a:defRPr/>
            </a:pPr>
            <a:r>
              <a:rPr lang="ja-JP" altLang="en-US" sz="1600" dirty="0">
                <a:latin typeface="+mj-ea"/>
                <a:ea typeface="+mj-ea"/>
              </a:rPr>
              <a:t>寸法は発電器と同じ寸法以下，厚さは</a:t>
            </a:r>
            <a:r>
              <a:rPr lang="en-US" altLang="ja-JP" sz="1600" dirty="0">
                <a:latin typeface="+mj-ea"/>
                <a:ea typeface="+mj-ea"/>
              </a:rPr>
              <a:t>1-2 mm</a:t>
            </a:r>
            <a:r>
              <a:rPr lang="ja-JP" altLang="en-US" sz="1600" dirty="0">
                <a:latin typeface="+mj-ea"/>
                <a:ea typeface="+mj-ea"/>
              </a:rPr>
              <a:t>程度を想定</a:t>
            </a:r>
            <a:endParaRPr lang="en-US" altLang="ja-JP" sz="1600" dirty="0">
              <a:latin typeface="+mj-ea"/>
              <a:ea typeface="+mj-ea"/>
            </a:endParaRPr>
          </a:p>
        </p:txBody>
      </p:sp>
      <p:sp>
        <p:nvSpPr>
          <p:cNvPr id="13" name="テキスト ボックス 3"/>
          <p:cNvSpPr txBox="1">
            <a:spLocks noChangeArrowheads="1"/>
          </p:cNvSpPr>
          <p:nvPr/>
        </p:nvSpPr>
        <p:spPr bwMode="auto">
          <a:xfrm>
            <a:off x="1043608" y="19976"/>
            <a:ext cx="68531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128"/>
              </a:defRPr>
            </a:lvl1pPr>
            <a:lvl2pPr marL="742950" indent="-285750">
              <a:defRPr kumimoji="1" sz="2400">
                <a:solidFill>
                  <a:schemeClr val="tx1"/>
                </a:solidFill>
                <a:latin typeface="Arial" charset="0"/>
                <a:ea typeface="ＭＳ Ｐゴシック" charset="-128"/>
              </a:defRPr>
            </a:lvl2pPr>
            <a:lvl3pPr marL="1143000" indent="-228600">
              <a:defRPr kumimoji="1" sz="2400">
                <a:solidFill>
                  <a:schemeClr val="tx1"/>
                </a:solidFill>
                <a:latin typeface="Arial" charset="0"/>
                <a:ea typeface="ＭＳ Ｐゴシック" charset="-128"/>
              </a:defRPr>
            </a:lvl3pPr>
            <a:lvl4pPr marL="1600200" indent="-228600">
              <a:defRPr kumimoji="1" sz="2400">
                <a:solidFill>
                  <a:schemeClr val="tx1"/>
                </a:solidFill>
                <a:latin typeface="Arial" charset="0"/>
                <a:ea typeface="ＭＳ Ｐゴシック" charset="-128"/>
              </a:defRPr>
            </a:lvl4pPr>
            <a:lvl5pPr marL="2057400" indent="-22860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a:defRPr/>
            </a:pPr>
            <a:r>
              <a:rPr lang="ja-JP" altLang="en-US" sz="1600" b="1" dirty="0"/>
              <a:t>③産業分野における微小振動で連続的な高出力可能な自立電源</a:t>
            </a:r>
            <a:r>
              <a:rPr lang="ja-JP" altLang="ja-JP" sz="1600" b="1" dirty="0"/>
              <a:t>の開発</a:t>
            </a:r>
            <a:endParaRPr lang="en-US" altLang="ja-JP" sz="1600" b="1" dirty="0"/>
          </a:p>
          <a:p>
            <a:pPr>
              <a:defRPr/>
            </a:pPr>
            <a:r>
              <a:rPr lang="ja-JP" altLang="en-US" sz="2000" b="1" dirty="0">
                <a:latin typeface="Times New Roman"/>
                <a:cs typeface="Times New Roman"/>
              </a:rPr>
              <a:t>　　　　　</a:t>
            </a:r>
            <a:r>
              <a:rPr lang="ja-JP" altLang="en-US" b="1" dirty="0">
                <a:latin typeface="Times New Roman"/>
                <a:cs typeface="Times New Roman"/>
              </a:rPr>
              <a:t>まとめ</a:t>
            </a:r>
            <a:r>
              <a:rPr lang="ja-JP" altLang="en-US" sz="1800" b="1" dirty="0">
                <a:latin typeface="HGPｺﾞｼｯｸE" panose="020B0900000000000000" pitchFamily="50" charset="-128"/>
                <a:ea typeface="HGPｺﾞｼｯｸE" panose="020B0900000000000000" pitchFamily="50" charset="-128"/>
              </a:rPr>
              <a:t>　　　　　　　　　　　　　　　　　</a:t>
            </a:r>
            <a:r>
              <a:rPr lang="ja-JP" altLang="ja-JP" sz="1600" b="1" dirty="0"/>
              <a:t>担当：株式会社</a:t>
            </a:r>
            <a:r>
              <a:rPr lang="ja-JP" altLang="en-US" sz="1600" b="1" dirty="0"/>
              <a:t>鷺宮製作所</a:t>
            </a:r>
            <a:endParaRPr lang="ja-JP" altLang="ja-JP" sz="1800" b="1" dirty="0"/>
          </a:p>
        </p:txBody>
      </p:sp>
    </p:spTree>
    <p:extLst>
      <p:ext uri="{BB962C8B-B14F-4D97-AF65-F5344CB8AC3E}">
        <p14:creationId xmlns:p14="http://schemas.microsoft.com/office/powerpoint/2010/main" val="3519279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2_PresTemp090912">
  <a:themeElements>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Temp09091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sTemp09091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sTemp09091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sTemp09091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sTemp09091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sTemp09091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sTemp09091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sTemp09091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sTemp09091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sTemp09091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sTemp09091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sTemp09091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29040</TotalTime>
  <Words>1975</Words>
  <Application>Microsoft Office PowerPoint</Application>
  <PresentationFormat>画面に合わせる (4:3)</PresentationFormat>
  <Paragraphs>527</Paragraphs>
  <Slides>19</Slides>
  <Notes>16</Notes>
  <HiddenSlides>3</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19</vt:i4>
      </vt:variant>
    </vt:vector>
  </HeadingPairs>
  <TitlesOfParts>
    <vt:vector size="33" baseType="lpstr">
      <vt:lpstr>ＭＳ 明朝</vt:lpstr>
      <vt:lpstr>ＭＳ Ｐ明朝</vt:lpstr>
      <vt:lpstr>Wingdings</vt:lpstr>
      <vt:lpstr>Hiragino Kaku Gothic Pro W3</vt:lpstr>
      <vt:lpstr>Osaka</vt:lpstr>
      <vt:lpstr>Times</vt:lpstr>
      <vt:lpstr>HGP創英角ｺﾞｼｯｸUB</vt:lpstr>
      <vt:lpstr>ＭＳ Ｐゴシック</vt:lpstr>
      <vt:lpstr>ヒラギノ角ゴ Pro W3</vt:lpstr>
      <vt:lpstr>Calibri</vt:lpstr>
      <vt:lpstr>HGPｺﾞｼｯｸE</vt:lpstr>
      <vt:lpstr>Arial</vt:lpstr>
      <vt:lpstr>Times New Roman</vt:lpstr>
      <vt:lpstr>2_PresTemp090912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Shimoyama Lab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「2009 先端計測分析技術・機器開発事業　要素技術プログラム　開発課題」</dc:title>
  <dc:creator>Noda</dc:creator>
  <cp:lastModifiedBy>小寺郁子</cp:lastModifiedBy>
  <cp:revision>2413</cp:revision>
  <cp:lastPrinted>2017-03-13T06:00:03Z</cp:lastPrinted>
  <dcterms:created xsi:type="dcterms:W3CDTF">2009-07-15T09:13:05Z</dcterms:created>
  <dcterms:modified xsi:type="dcterms:W3CDTF">2017-05-25T01:52:33Z</dcterms:modified>
</cp:coreProperties>
</file>